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92" r:id="rId1"/>
  </p:sldMasterIdLst>
  <p:sldIdLst>
    <p:sldId id="288" r:id="rId2"/>
    <p:sldId id="269" r:id="rId3"/>
    <p:sldId id="271" r:id="rId4"/>
    <p:sldId id="272" r:id="rId5"/>
    <p:sldId id="273" r:id="rId6"/>
    <p:sldId id="274" r:id="rId7"/>
    <p:sldId id="275" r:id="rId8"/>
    <p:sldId id="276" r:id="rId9"/>
    <p:sldId id="285" r:id="rId10"/>
    <p:sldId id="286" r:id="rId11"/>
    <p:sldId id="287" r:id="rId12"/>
    <p:sldId id="289" r:id="rId13"/>
    <p:sldId id="290" r:id="rId14"/>
    <p:sldId id="291" r:id="rId15"/>
    <p:sldId id="292" r:id="rId16"/>
    <p:sldId id="293" r:id="rId17"/>
    <p:sldId id="294" r:id="rId18"/>
    <p:sldId id="295" r:id="rId19"/>
    <p:sldId id="296" r:id="rId20"/>
    <p:sldId id="297" r:id="rId21"/>
    <p:sldId id="298" r:id="rId22"/>
    <p:sldId id="256" r:id="rId23"/>
    <p:sldId id="268" r:id="rId24"/>
    <p:sldId id="257" r:id="rId25"/>
    <p:sldId id="258" r:id="rId26"/>
    <p:sldId id="259" r:id="rId27"/>
    <p:sldId id="260" r:id="rId28"/>
    <p:sldId id="261" r:id="rId29"/>
    <p:sldId id="262" r:id="rId30"/>
    <p:sldId id="303" r:id="rId31"/>
    <p:sldId id="302" r:id="rId32"/>
    <p:sldId id="301" r:id="rId33"/>
    <p:sldId id="300" r:id="rId34"/>
    <p:sldId id="299" r:id="rId35"/>
    <p:sldId id="266" r:id="rId36"/>
    <p:sldId id="267" r:id="rId37"/>
    <p:sldId id="280" r:id="rId38"/>
    <p:sldId id="281" r:id="rId39"/>
    <p:sldId id="282" r:id="rId40"/>
    <p:sldId id="283" r:id="rId41"/>
    <p:sldId id="284" r:id="rId4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 xmlns:p14="http://schemas.microsoft.com/office/powerpoint/2010/main">
        <p14:section name="Default Section" id="{9CA6A4CF-FD54-4B7A-B87D-8FF1488451EA}">
          <p14:sldIdLst>
            <p14:sldId id="288"/>
            <p14:sldId id="269"/>
            <p14:sldId id="271"/>
            <p14:sldId id="272"/>
            <p14:sldId id="273"/>
            <p14:sldId id="274"/>
            <p14:sldId id="275"/>
            <p14:sldId id="276"/>
            <p14:sldId id="285"/>
            <p14:sldId id="286"/>
            <p14:sldId id="287"/>
            <p14:sldId id="289"/>
            <p14:sldId id="290"/>
            <p14:sldId id="291"/>
            <p14:sldId id="292"/>
            <p14:sldId id="293"/>
            <p14:sldId id="294"/>
            <p14:sldId id="295"/>
            <p14:sldId id="296"/>
            <p14:sldId id="297"/>
            <p14:sldId id="298"/>
          </p14:sldIdLst>
        </p14:section>
        <p14:section name="Untitled Section" id="{83AC3388-E7CD-445F-9847-50C3FB4ABF13}">
          <p14:sldIdLst>
            <p14:sldId id="256"/>
            <p14:sldId id="268"/>
            <p14:sldId id="257"/>
            <p14:sldId id="258"/>
            <p14:sldId id="259"/>
          </p14:sldIdLst>
        </p14:section>
        <p14:section name="Untitled Section" id="{929DF943-DAA3-4161-B3C8-BAB2E6950579}">
          <p14:sldIdLst>
            <p14:sldId id="260"/>
            <p14:sldId id="261"/>
            <p14:sldId id="262"/>
            <p14:sldId id="303"/>
            <p14:sldId id="302"/>
            <p14:sldId id="301"/>
            <p14:sldId id="300"/>
            <p14:sldId id="299"/>
          </p14:sldIdLst>
        </p14:section>
        <p14:section name="Untitled Section" id="{BE203B48-977A-45AE-81CD-9892E2BF879E}">
          <p14:sldIdLst>
            <p14:sldId id="266"/>
            <p14:sldId id="267"/>
            <p14:sldId id="280"/>
            <p14:sldId id="281"/>
            <p14:sldId id="282"/>
            <p14:sldId id="283"/>
            <p14:sldId id="284"/>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p:scale>
          <a:sx n="88" d="100"/>
          <a:sy n="88" d="100"/>
        </p:scale>
        <p:origin x="-876" y="-78"/>
      </p:cViewPr>
      <p:guideLst>
        <p:guide orient="horz" pos="2160"/>
        <p:guide pos="288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05000"/>
            <a:ext cx="7543800" cy="2593975"/>
          </a:xfrm>
        </p:spPr>
        <p:txBody>
          <a:bodyPr anchor="b"/>
          <a:lstStyle>
            <a:lvl1pPr>
              <a:defRPr sz="6600">
                <a:ln>
                  <a:noFill/>
                </a:ln>
                <a:solidFill>
                  <a:schemeClr val="tx2"/>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685800" y="4572000"/>
            <a:ext cx="6461760" cy="1066800"/>
          </a:xfrm>
        </p:spPr>
        <p:txBody>
          <a:bodyPr anchor="t">
            <a:normAutofit/>
          </a:bodyPr>
          <a:lstStyle>
            <a:lvl1pPr marL="0" indent="0" algn="l">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D4731C66-D688-444B-99BA-8A32752F8E95}" type="datetimeFigureOut">
              <a:rPr lang="en-US" smtClean="0"/>
              <a:pPr/>
              <a:t>11/30/2016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B46F8F4-D1E7-4B44-B9E1-E60ED1169587}"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4731C66-D688-444B-99BA-8A32752F8E95}" type="datetimeFigureOut">
              <a:rPr lang="en-US" smtClean="0"/>
              <a:pPr/>
              <a:t>11/30/2016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B46F8F4-D1E7-4B44-B9E1-E60ED1169587}"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1752600" cy="5851525"/>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4731C66-D688-444B-99BA-8A32752F8E95}" type="datetimeFigureOut">
              <a:rPr lang="en-US" smtClean="0"/>
              <a:pPr/>
              <a:t>11/30/2016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B46F8F4-D1E7-4B44-B9E1-E60ED1169587}"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4731C66-D688-444B-99BA-8A32752F8E95}" type="datetimeFigureOut">
              <a:rPr lang="en-US" smtClean="0"/>
              <a:pPr/>
              <a:t>11/30/2016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B46F8F4-D1E7-4B44-B9E1-E60ED1169587}"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5486400"/>
            <a:ext cx="7659687" cy="1168400"/>
          </a:xfrm>
        </p:spPr>
        <p:txBody>
          <a:bodyPr anchor="t"/>
          <a:lstStyle>
            <a:lvl1pPr algn="l">
              <a:defRPr sz="36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3852863"/>
            <a:ext cx="6135687" cy="163353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4731C66-D688-444B-99BA-8A32752F8E95}" type="datetimeFigureOut">
              <a:rPr lang="en-US" smtClean="0"/>
              <a:pPr/>
              <a:t>11/30/2016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B46F8F4-D1E7-4B44-B9E1-E60ED1169587}"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4196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D4731C66-D688-444B-99BA-8A32752F8E95}" type="datetimeFigureOut">
              <a:rPr lang="en-US" smtClean="0"/>
              <a:pPr/>
              <a:t>11/30/2016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B46F8F4-D1E7-4B44-B9E1-E60ED1169587}"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4196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4196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4731C66-D688-444B-99BA-8A32752F8E95}" type="datetimeFigureOut">
              <a:rPr lang="en-US" smtClean="0"/>
              <a:pPr/>
              <a:t>11/30/2016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B46F8F4-D1E7-4B44-B9E1-E60ED1169587}"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4731C66-D688-444B-99BA-8A32752F8E95}" type="datetimeFigureOut">
              <a:rPr lang="en-US" smtClean="0"/>
              <a:pPr/>
              <a:t>11/30/2016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B46F8F4-D1E7-4B44-B9E1-E60ED1169587}"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4731C66-D688-444B-99BA-8A32752F8E95}" type="datetimeFigureOut">
              <a:rPr lang="en-US" smtClean="0"/>
              <a:pPr/>
              <a:t>11/30/2016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B46F8F4-D1E7-4B44-B9E1-E60ED1169587}"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1" y="5495544"/>
            <a:ext cx="7772400" cy="594360"/>
          </a:xfrm>
        </p:spPr>
        <p:txBody>
          <a:bodyPr anchor="b"/>
          <a:lstStyle>
            <a:lvl1pPr algn="ctr">
              <a:defRPr sz="2200" b="1"/>
            </a:lvl1pPr>
          </a:lstStyle>
          <a:p>
            <a:r>
              <a:rPr lang="en-US" smtClean="0"/>
              <a:t>Click to edit Master title style</a:t>
            </a:r>
            <a:endParaRPr lang="en-US" dirty="0"/>
          </a:p>
        </p:txBody>
      </p:sp>
      <p:sp>
        <p:nvSpPr>
          <p:cNvPr id="4" name="Text Placeholder 3"/>
          <p:cNvSpPr>
            <a:spLocks noGrp="1"/>
          </p:cNvSpPr>
          <p:nvPr>
            <p:ph type="body" sz="half" idx="2"/>
          </p:nvPr>
        </p:nvSpPr>
        <p:spPr>
          <a:xfrm>
            <a:off x="304799" y="6096000"/>
            <a:ext cx="7772401" cy="6096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4731C66-D688-444B-99BA-8A32752F8E95}" type="datetimeFigureOut">
              <a:rPr lang="en-US" smtClean="0"/>
              <a:pPr/>
              <a:t>11/30/2016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B46F8F4-D1E7-4B44-B9E1-E60ED1169587}" type="slidenum">
              <a:rPr lang="en-US" smtClean="0"/>
              <a:pPr/>
              <a:t>‹#›</a:t>
            </a:fld>
            <a:endParaRPr lang="en-US"/>
          </a:p>
        </p:txBody>
      </p:sp>
      <p:sp>
        <p:nvSpPr>
          <p:cNvPr id="9" name="Content Placeholder 8"/>
          <p:cNvSpPr>
            <a:spLocks noGrp="1"/>
          </p:cNvSpPr>
          <p:nvPr>
            <p:ph sz="quarter" idx="13"/>
          </p:nvPr>
        </p:nvSpPr>
        <p:spPr>
          <a:xfrm>
            <a:off x="304800" y="381000"/>
            <a:ext cx="7772400" cy="494284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1752" y="5495278"/>
            <a:ext cx="7772400" cy="594626"/>
          </a:xfrm>
        </p:spPr>
        <p:txBody>
          <a:bodyPr anchor="b"/>
          <a:lstStyle>
            <a:lvl1pPr algn="ctr">
              <a:defRPr sz="2200" b="1">
                <a:ln>
                  <a:noFill/>
                </a:ln>
                <a:solidFill>
                  <a:schemeClr val="tx2"/>
                </a:solidFill>
              </a:defRPr>
            </a:lvl1pPr>
          </a:lstStyle>
          <a:p>
            <a:r>
              <a:rPr lang="en-US" smtClean="0"/>
              <a:t>Click to edit Master title style</a:t>
            </a:r>
            <a:endParaRPr lang="en-US" dirty="0"/>
          </a:p>
        </p:txBody>
      </p:sp>
      <p:sp>
        <p:nvSpPr>
          <p:cNvPr id="3" name="Picture Placeholder 2"/>
          <p:cNvSpPr>
            <a:spLocks noGrp="1"/>
          </p:cNvSpPr>
          <p:nvPr>
            <p:ph type="pic" idx="1"/>
          </p:nvPr>
        </p:nvSpPr>
        <p:spPr>
          <a:xfrm>
            <a:off x="0" y="0"/>
            <a:ext cx="84582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301752" y="6096000"/>
            <a:ext cx="7772400" cy="612648"/>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Date Placeholder 7"/>
          <p:cNvSpPr>
            <a:spLocks noGrp="1"/>
          </p:cNvSpPr>
          <p:nvPr>
            <p:ph type="dt" sz="half" idx="10"/>
          </p:nvPr>
        </p:nvSpPr>
        <p:spPr/>
        <p:txBody>
          <a:bodyPr/>
          <a:lstStyle/>
          <a:p>
            <a:fld id="{D4731C66-D688-444B-99BA-8A32752F8E95}" type="datetimeFigureOut">
              <a:rPr lang="en-US" smtClean="0"/>
              <a:pPr/>
              <a:t>11/30/2016</a:t>
            </a:fld>
            <a:endParaRPr lang="en-US"/>
          </a:p>
        </p:txBody>
      </p:sp>
      <p:sp>
        <p:nvSpPr>
          <p:cNvPr id="9" name="Slide Number Placeholder 8"/>
          <p:cNvSpPr>
            <a:spLocks noGrp="1"/>
          </p:cNvSpPr>
          <p:nvPr>
            <p:ph type="sldNum" sz="quarter" idx="11"/>
          </p:nvPr>
        </p:nvSpPr>
        <p:spPr/>
        <p:txBody>
          <a:bodyPr/>
          <a:lstStyle/>
          <a:p>
            <a:fld id="{7B46F8F4-D1E7-4B44-B9E1-E60ED1169587}" type="slidenum">
              <a:rPr lang="en-US" smtClean="0"/>
              <a:pPr/>
              <a:t>‹#›</a:t>
            </a:fld>
            <a:endParaRPr lang="en-US"/>
          </a:p>
        </p:txBody>
      </p:sp>
      <p:sp>
        <p:nvSpPr>
          <p:cNvPr id="10" name="Footer Placeholder 9"/>
          <p:cNvSpPr>
            <a:spLocks noGrp="1"/>
          </p:cNvSpPr>
          <p:nvPr>
            <p:ph type="ftr" sz="quarter" idx="12"/>
          </p:nvPr>
        </p:nvSpPr>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7620000" cy="114300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7620000" cy="48006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Rectangle 6"/>
          <p:cNvSpPr/>
          <p:nvPr/>
        </p:nvSpPr>
        <p:spPr>
          <a:xfrm>
            <a:off x="8458200" y="0"/>
            <a:ext cx="6858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8458200" y="5486400"/>
            <a:ext cx="685800" cy="685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4"/>
          </p:nvPr>
        </p:nvSpPr>
        <p:spPr>
          <a:xfrm>
            <a:off x="8531788" y="5648960"/>
            <a:ext cx="548640" cy="396240"/>
          </a:xfrm>
          <a:prstGeom prst="bracketPair">
            <a:avLst>
              <a:gd name="adj" fmla="val 17949"/>
            </a:avLst>
          </a:prstGeom>
          <a:ln w="19050">
            <a:solidFill>
              <a:srgbClr val="FFFFFF"/>
            </a:solidFill>
          </a:ln>
        </p:spPr>
        <p:txBody>
          <a:bodyPr vert="horz" lIns="0" tIns="0" rIns="0" bIns="0" rtlCol="0" anchor="ctr"/>
          <a:lstStyle>
            <a:lvl1pPr algn="ctr">
              <a:defRPr sz="1800">
                <a:solidFill>
                  <a:srgbClr val="FFFFFF"/>
                </a:solidFill>
              </a:defRPr>
            </a:lvl1pPr>
          </a:lstStyle>
          <a:p>
            <a:fld id="{7B46F8F4-D1E7-4B44-B9E1-E60ED1169587}" type="slidenum">
              <a:rPr lang="en-US" smtClean="0"/>
              <a:pPr/>
              <a:t>‹#›</a:t>
            </a:fld>
            <a:endParaRPr lang="en-US"/>
          </a:p>
        </p:txBody>
      </p:sp>
      <p:sp>
        <p:nvSpPr>
          <p:cNvPr id="5" name="Footer Placeholder 4"/>
          <p:cNvSpPr>
            <a:spLocks noGrp="1"/>
          </p:cNvSpPr>
          <p:nvPr>
            <p:ph type="ftr" sz="quarter" idx="3"/>
          </p:nvPr>
        </p:nvSpPr>
        <p:spPr>
          <a:xfrm rot="16200000">
            <a:off x="7586910" y="4048760"/>
            <a:ext cx="2367281" cy="365760"/>
          </a:xfrm>
          <a:prstGeom prst="rect">
            <a:avLst/>
          </a:prstGeom>
        </p:spPr>
        <p:txBody>
          <a:bodyPr vert="horz" lIns="91440" tIns="45720" rIns="91440" bIns="45720" rtlCol="0" anchor="ctr"/>
          <a:lstStyle>
            <a:lvl1pPr algn="r">
              <a:defRPr sz="1200">
                <a:solidFill>
                  <a:schemeClr val="bg2"/>
                </a:solidFill>
              </a:defRPr>
            </a:lvl1pPr>
          </a:lstStyle>
          <a:p>
            <a:endParaRPr lang="en-US"/>
          </a:p>
        </p:txBody>
      </p:sp>
      <p:sp>
        <p:nvSpPr>
          <p:cNvPr id="4" name="Date Placeholder 3"/>
          <p:cNvSpPr>
            <a:spLocks noGrp="1"/>
          </p:cNvSpPr>
          <p:nvPr>
            <p:ph type="dt" sz="half" idx="2"/>
          </p:nvPr>
        </p:nvSpPr>
        <p:spPr>
          <a:xfrm rot="16200000">
            <a:off x="7551351" y="1645920"/>
            <a:ext cx="2438399" cy="365760"/>
          </a:xfrm>
          <a:prstGeom prst="rect">
            <a:avLst/>
          </a:prstGeom>
        </p:spPr>
        <p:txBody>
          <a:bodyPr vert="horz" lIns="91440" tIns="45720" rIns="91440" bIns="45720" rtlCol="0" anchor="ctr"/>
          <a:lstStyle>
            <a:lvl1pPr algn="l">
              <a:defRPr sz="1200">
                <a:solidFill>
                  <a:schemeClr val="bg2"/>
                </a:solidFill>
              </a:defRPr>
            </a:lvl1pPr>
          </a:lstStyle>
          <a:p>
            <a:fld id="{D4731C66-D688-444B-99BA-8A32752F8E95}" type="datetimeFigureOut">
              <a:rPr lang="en-US" smtClean="0"/>
              <a:pPr/>
              <a:t>11/30/2016</a:t>
            </a:fld>
            <a:endParaRPr lang="en-US"/>
          </a:p>
        </p:txBody>
      </p:sp>
    </p:spTree>
  </p:cSld>
  <p:clrMap bg1="lt1" tx1="dk1" bg2="lt2" tx2="dk2" accent1="accent1" accent2="accent2" accent3="accent3" accent4="accent4" accent5="accent5" accent6="accent6" hlink="hlink" folHlink="folHlink"/>
  <p:sldLayoutIdLst>
    <p:sldLayoutId id="2147484093" r:id="rId1"/>
    <p:sldLayoutId id="2147484094" r:id="rId2"/>
    <p:sldLayoutId id="2147484095" r:id="rId3"/>
    <p:sldLayoutId id="2147484096" r:id="rId4"/>
    <p:sldLayoutId id="2147484097" r:id="rId5"/>
    <p:sldLayoutId id="2147484098" r:id="rId6"/>
    <p:sldLayoutId id="2147484099" r:id="rId7"/>
    <p:sldLayoutId id="2147484100" r:id="rId8"/>
    <p:sldLayoutId id="2147484101" r:id="rId9"/>
    <p:sldLayoutId id="2147484102" r:id="rId10"/>
    <p:sldLayoutId id="2147484103" r:id="rId11"/>
  </p:sldLayoutIdLst>
  <p:txStyles>
    <p:titleStyle>
      <a:lvl1pPr algn="l" defTabSz="914400" rtl="0" eaLnBrk="1" latinLnBrk="0" hangingPunct="1">
        <a:spcBef>
          <a:spcPct val="0"/>
        </a:spcBef>
        <a:buNone/>
        <a:defRPr sz="4600" kern="1200" cap="none" spc="-100" baseline="0">
          <a:ln>
            <a:noFill/>
          </a:ln>
          <a:solidFill>
            <a:schemeClr val="tx2"/>
          </a:solidFill>
          <a:effectLst/>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200" kern="1200">
          <a:solidFill>
            <a:schemeClr val="tx1"/>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1"/>
          </a:solidFill>
          <a:latin typeface="+mn-lt"/>
          <a:ea typeface="+mn-ea"/>
          <a:cs typeface="+mn-cs"/>
        </a:defRPr>
      </a:lvl2pPr>
      <a:lvl3pPr marL="100584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1"/>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400" kern="1200" baseline="0">
          <a:solidFill>
            <a:schemeClr val="tx1"/>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hyperlink" Target="http://www.beytoote.com/iran/bastani/home1-abbasid.html"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hyperlink" Target="http://www.beytoote.com/iran/bastani/home1-abbasid.html"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hyperlink" Target="http://www.beytoote.com/iran/bastani/home1-abbasid.html"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hyperlink" Target="http://www.beytoote.com/iran/bastani/home1-abbasid.html"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hyperlink" Target="http://www.beytoote.com/iran/bastani/home1-abbasid.html"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www.beytoote.com/iran/bastani/home1-abbasid.html"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hyperlink" Target="http://www.beytoote.com/iran/bastani/home1-abbasid.html" TargetMode="External"/><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2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hyperlink" Target="http://www.beytoote.com/iran/bastani/home1-abbasid.html" TargetMode="External"/><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2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8.gi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hyperlink" Target="http://sahebnews.ir/files/uploads/2014/03/2978635016680717208984201331167204.jpg" TargetMode="Externa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hyperlink" Target="http://sahebnews.ir/files/uploads/2014/03/3253635098717691019687201349191017.jpg" TargetMode="Externa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hyperlink" Target="http://sahebnews.ir/files/uploads/2014/03/2978635016680568068359201316168064.jpg" TargetMode="Externa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4800" y="685800"/>
            <a:ext cx="7239000" cy="1676400"/>
          </a:xfrm>
        </p:spPr>
        <p:txBody>
          <a:bodyPr/>
          <a:lstStyle/>
          <a:p>
            <a:pPr algn="r"/>
            <a:r>
              <a:rPr lang="fa-IR" sz="3600" dirty="0" smtClean="0"/>
              <a:t>بررسی 3 ساختمان  مختلف در اقلیم گرم و خشک</a:t>
            </a:r>
            <a:endParaRPr lang="en-US" sz="3600" dirty="0"/>
          </a:p>
        </p:txBody>
      </p:sp>
      <p:sp>
        <p:nvSpPr>
          <p:cNvPr id="4" name="Subtitle 3"/>
          <p:cNvSpPr>
            <a:spLocks noGrp="1"/>
          </p:cNvSpPr>
          <p:nvPr>
            <p:ph type="subTitle" idx="1"/>
          </p:nvPr>
        </p:nvSpPr>
        <p:spPr/>
        <p:txBody>
          <a:bodyPr/>
          <a:lstStyle/>
          <a:p>
            <a:endParaRPr 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2" descr="C:\Users\parsian pc\Desktop\Untitled.png"/>
          <p:cNvPicPr>
            <a:picLocks noGrp="1" noChangeAspect="1" noChangeArrowheads="1"/>
          </p:cNvPicPr>
          <p:nvPr>
            <p:ph idx="1"/>
          </p:nvPr>
        </p:nvPicPr>
        <p:blipFill>
          <a:blip r:embed="rId2" cstate="print"/>
          <a:srcRect/>
          <a:stretch>
            <a:fillRect/>
          </a:stretch>
        </p:blipFill>
        <p:spPr bwMode="auto">
          <a:xfrm>
            <a:off x="2133600" y="152400"/>
            <a:ext cx="4646390" cy="6324600"/>
          </a:xfrm>
          <a:prstGeom prst="rect">
            <a:avLst/>
          </a:prstGeom>
          <a:noFill/>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2" descr="C:\Users\parsian pc\Desktop\Untitled.png"/>
          <p:cNvPicPr>
            <a:picLocks noGrp="1" noChangeAspect="1" noChangeArrowheads="1"/>
          </p:cNvPicPr>
          <p:nvPr>
            <p:ph idx="1"/>
          </p:nvPr>
        </p:nvPicPr>
        <p:blipFill>
          <a:blip r:embed="rId2"/>
          <a:srcRect/>
          <a:stretch>
            <a:fillRect/>
          </a:stretch>
        </p:blipFill>
        <p:spPr bwMode="auto">
          <a:xfrm>
            <a:off x="152400" y="838200"/>
            <a:ext cx="8092523" cy="4679749"/>
          </a:xfrm>
          <a:prstGeom prst="rect">
            <a:avLst/>
          </a:prstGeom>
          <a:noFill/>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ar-SA" sz="3200" b="1" cap="all" dirty="0">
                <a:solidFill>
                  <a:schemeClr val="tx2">
                    <a:lumMod val="60000"/>
                    <a:lumOff val="40000"/>
                  </a:schemeClr>
                </a:solidFill>
                <a:hlinkClick r:id="rId2"/>
              </a:rPr>
              <a:t>خانه عباسیان، خانه محجبه نقاب </a:t>
            </a:r>
            <a:r>
              <a:rPr lang="ar-SA" sz="3200" b="1" cap="all" dirty="0">
                <a:hlinkClick r:id="rId2"/>
              </a:rPr>
              <a:t>دار</a:t>
            </a:r>
            <a:r>
              <a:rPr lang="en-US" dirty="0"/>
              <a:t/>
            </a:r>
            <a:br>
              <a:rPr lang="en-US" dirty="0"/>
            </a:br>
            <a:endParaRPr lang="en-US" dirty="0"/>
          </a:p>
        </p:txBody>
      </p:sp>
      <p:sp>
        <p:nvSpPr>
          <p:cNvPr id="3" name="Content Placeholder 2"/>
          <p:cNvSpPr>
            <a:spLocks noGrp="1"/>
          </p:cNvSpPr>
          <p:nvPr>
            <p:ph idx="1"/>
          </p:nvPr>
        </p:nvSpPr>
        <p:spPr>
          <a:xfrm>
            <a:off x="457200" y="914400"/>
            <a:ext cx="7772400" cy="5486400"/>
          </a:xfrm>
        </p:spPr>
        <p:txBody>
          <a:bodyPr/>
          <a:lstStyle/>
          <a:p>
            <a:pPr algn="r"/>
            <a:r>
              <a:rPr lang="en-US" dirty="0"/>
              <a:t> </a:t>
            </a:r>
          </a:p>
          <a:p>
            <a:pPr algn="r"/>
            <a:r>
              <a:rPr lang="en-US" dirty="0"/>
              <a:t> </a:t>
            </a:r>
            <a:r>
              <a:rPr lang="ar-SA" dirty="0"/>
              <a:t>وارد خیابان علوی کاشان که می شوید، خانه ای قدیمی و زیبا مقابلتان ظاهر می شود که زینت این خیابان است. عمارتی که برخلاف محوطه کویری منطقه، بسیار سرسبز است. گچ بری های زیبا و شیشه کاری های رنگی از مشخصات </a:t>
            </a:r>
            <a:endParaRPr lang="en-US" dirty="0" smtClean="0"/>
          </a:p>
          <a:p>
            <a:pPr algn="r"/>
            <a:r>
              <a:rPr lang="ar-SA" dirty="0" smtClean="0"/>
              <a:t>خانه </a:t>
            </a:r>
            <a:r>
              <a:rPr lang="ar-SA" dirty="0"/>
              <a:t>عباسیان است</a:t>
            </a:r>
            <a:r>
              <a:rPr lang="ar-SA" dirty="0" smtClean="0"/>
              <a:t>.</a:t>
            </a:r>
            <a:endParaRPr lang="en-US" dirty="0" smtClean="0"/>
          </a:p>
          <a:p>
            <a:pPr algn="r"/>
            <a:endParaRPr lang="en-US" dirty="0" smtClean="0"/>
          </a:p>
          <a:p>
            <a:pPr algn="r"/>
            <a:r>
              <a:rPr lang="ar-SA" dirty="0" smtClean="0"/>
              <a:t> </a:t>
            </a:r>
            <a:r>
              <a:rPr lang="ar-SA" dirty="0"/>
              <a:t>خانه ای که تا به حال فیلم ها و سریال های زیادی مثل مسافر ری، ملاصدرا، خانه ای در تاریکی و ... در آن ساخته شده و حالا این عمارت اعیانی به خاطر همه ویژگی های منحصر به فردش، نامزد دریافت جایزه زیباترین معماری ایران شده است</a:t>
            </a:r>
            <a:r>
              <a:rPr lang="en-US" dirty="0"/>
              <a:t>.</a:t>
            </a:r>
          </a:p>
          <a:p>
            <a:pPr algn="r"/>
            <a:endParaRPr lang="en-US" dirty="0"/>
          </a:p>
        </p:txBody>
      </p:sp>
    </p:spTree>
    <p:extLst>
      <p:ext uri="{BB962C8B-B14F-4D97-AF65-F5344CB8AC3E}">
        <p14:creationId xmlns="" xmlns:p14="http://schemas.microsoft.com/office/powerpoint/2010/main" val="28574664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خانه عباسیان,تصاویر خانه عباسیان">
            <a:hlinkClick r:id="rId2" tgtFrame="&quot;_blank&quot;" tooltip="&quot;خانه عباسیان,تصاویر خانه عباسیان&quot;"/>
          </p:cNvPr>
          <p:cNvPicPr>
            <a:picLocks noGrp="1"/>
          </p:cNvPicPr>
          <p:nvPr>
            <p:ph idx="1"/>
          </p:nvPr>
        </p:nvPicPr>
        <p:blipFill>
          <a:blip r:embed="rId3">
            <a:extLst>
              <a:ext uri="{28A0092B-C50C-407E-A947-70E740481C1C}">
                <a14:useLocalDpi xmlns="" xmlns:a14="http://schemas.microsoft.com/office/drawing/2010/main" val="0"/>
              </a:ext>
            </a:extLst>
          </a:blip>
          <a:srcRect/>
          <a:stretch>
            <a:fillRect/>
          </a:stretch>
        </p:blipFill>
        <p:spPr bwMode="auto">
          <a:xfrm>
            <a:off x="685800" y="1143000"/>
            <a:ext cx="7010400" cy="4876800"/>
          </a:xfrm>
          <a:prstGeom prst="rect">
            <a:avLst/>
          </a:prstGeom>
          <a:noFill/>
          <a:ln>
            <a:noFill/>
          </a:ln>
        </p:spPr>
      </p:pic>
    </p:spTree>
    <p:extLst>
      <p:ext uri="{BB962C8B-B14F-4D97-AF65-F5344CB8AC3E}">
        <p14:creationId xmlns="" xmlns:p14="http://schemas.microsoft.com/office/powerpoint/2010/main" val="13222115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خانه عباسیان,تصاویر خانه عباسیان">
            <a:hlinkClick r:id="rId2" tgtFrame="&quot;_blank&quot;" tooltip="&quot;خانه عباسیان,تصاویر خانه عباسیان&quot;"/>
          </p:cNvPr>
          <p:cNvPicPr>
            <a:picLocks noGrp="1"/>
          </p:cNvPicPr>
          <p:nvPr>
            <p:ph idx="1"/>
          </p:nvPr>
        </p:nvPicPr>
        <p:blipFill>
          <a:blip r:embed="rId3">
            <a:extLst>
              <a:ext uri="{28A0092B-C50C-407E-A947-70E740481C1C}">
                <a14:useLocalDpi xmlns="" xmlns:a14="http://schemas.microsoft.com/office/drawing/2010/main" val="0"/>
              </a:ext>
            </a:extLst>
          </a:blip>
          <a:srcRect/>
          <a:stretch>
            <a:fillRect/>
          </a:stretch>
        </p:blipFill>
        <p:spPr bwMode="auto">
          <a:xfrm>
            <a:off x="762000" y="990600"/>
            <a:ext cx="7086600" cy="5105400"/>
          </a:xfrm>
          <a:prstGeom prst="rect">
            <a:avLst/>
          </a:prstGeom>
          <a:noFill/>
          <a:ln>
            <a:noFill/>
          </a:ln>
        </p:spPr>
      </p:pic>
    </p:spTree>
    <p:extLst>
      <p:ext uri="{BB962C8B-B14F-4D97-AF65-F5344CB8AC3E}">
        <p14:creationId xmlns="" xmlns:p14="http://schemas.microsoft.com/office/powerpoint/2010/main" val="13271470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7620000" cy="5943600"/>
          </a:xfrm>
        </p:spPr>
        <p:txBody>
          <a:bodyPr/>
          <a:lstStyle/>
          <a:p>
            <a:pPr algn="r"/>
            <a:r>
              <a:rPr lang="ar-SA" dirty="0"/>
              <a:t>سبک معماری این خانه به گودال باغچه معروف است، چرا که در این سبک از معماری، بنا پایین تر از سطح کوچه احداث شده تا علاوه بر استحکام، خاصیت عایقی خاک و مصالح به کار رفته در آن، این خانه را از سرما و گرما در امان </a:t>
            </a:r>
            <a:r>
              <a:rPr lang="ar-SA" dirty="0" smtClean="0"/>
              <a:t>نگه </a:t>
            </a:r>
            <a:r>
              <a:rPr lang="ar-SA" dirty="0"/>
              <a:t>دارد و از طرفی دسترسی به آب قنات هم راحت تر باشد</a:t>
            </a:r>
            <a:endParaRPr lang="en-US" dirty="0"/>
          </a:p>
        </p:txBody>
      </p:sp>
      <p:sp>
        <p:nvSpPr>
          <p:cNvPr id="4" name="Rectangle 3"/>
          <p:cNvSpPr/>
          <p:nvPr/>
        </p:nvSpPr>
        <p:spPr>
          <a:xfrm>
            <a:off x="527304" y="2667000"/>
            <a:ext cx="7620000" cy="3416320"/>
          </a:xfrm>
          <a:prstGeom prst="rect">
            <a:avLst/>
          </a:prstGeom>
        </p:spPr>
        <p:txBody>
          <a:bodyPr wrap="square">
            <a:spAutoFit/>
          </a:bodyPr>
          <a:lstStyle/>
          <a:p>
            <a:pPr algn="r"/>
            <a:r>
              <a:rPr lang="en-US" sz="2400" dirty="0"/>
              <a:t/>
            </a:r>
            <a:br>
              <a:rPr lang="en-US" sz="2400" dirty="0"/>
            </a:br>
            <a:r>
              <a:rPr lang="ar-SA" sz="2400" dirty="0"/>
              <a:t>حیاط حوضخانه از معماری خاصی برخوردار است چرا که از طریق کانال هایی، آب قنات به خانه منتقل می شود، کانال هایی که از میان پایه های خشتی حیاط حوضخانه عبور کرده اند</a:t>
            </a:r>
            <a:r>
              <a:rPr lang="en-US" sz="2400" dirty="0"/>
              <a:t>.</a:t>
            </a:r>
            <a:br>
              <a:rPr lang="en-US" sz="2400" dirty="0"/>
            </a:br>
            <a:r>
              <a:rPr lang="ar-SA" sz="2400" dirty="0"/>
              <a:t>به گفته آقای یوسفی، معماران این خانه از ملات ساروج برای عایق بندی کانال های ورودی آب استفاده کرده اند، چرا که مقاومت این ملات مانع از تخریب پایه های اصلی حیاط می شده است، در این بخش از خانه، وجود بادگیرها و حوض های آب کوچک در گرمای سوزان تابستان کاشان، هوای خنک و مطبوعی را ایجاد کرده است</a:t>
            </a:r>
            <a:endParaRPr lang="en-US" sz="2400" dirty="0"/>
          </a:p>
        </p:txBody>
      </p:sp>
    </p:spTree>
    <p:extLst>
      <p:ext uri="{BB962C8B-B14F-4D97-AF65-F5344CB8AC3E}">
        <p14:creationId xmlns="" xmlns:p14="http://schemas.microsoft.com/office/powerpoint/2010/main" val="94953570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7620000" cy="5867400"/>
          </a:xfrm>
        </p:spPr>
        <p:txBody>
          <a:bodyPr/>
          <a:lstStyle/>
          <a:p>
            <a:pPr algn="r"/>
            <a:r>
              <a:rPr lang="ar-SA" dirty="0"/>
              <a:t>یکی از ویژگی های عمارت عباسیان در این است که این خانه از قسمت های تابستانی و زمستانی نشین ساخته شده. به همین خاطر اگر شما در هر فصل از سال پا به این بنای تاریخی بگذارید می توانید با توجه به وضعیت آب و هوایی </a:t>
            </a:r>
            <a:r>
              <a:rPr lang="en-US" dirty="0" smtClean="0"/>
              <a:t> </a:t>
            </a:r>
            <a:r>
              <a:rPr lang="ar-SA" dirty="0" smtClean="0"/>
              <a:t>آن </a:t>
            </a:r>
            <a:r>
              <a:rPr lang="ar-SA" dirty="0"/>
              <a:t>فصل، قسمتی از این خانه </a:t>
            </a:r>
            <a:r>
              <a:rPr lang="ar-SA" dirty="0" smtClean="0"/>
              <a:t>راب رای </a:t>
            </a:r>
            <a:r>
              <a:rPr lang="ar-SA" dirty="0"/>
              <a:t>اتراق کردن استفاده کنید</a:t>
            </a:r>
            <a:r>
              <a:rPr lang="en-US" dirty="0"/>
              <a:t>.</a:t>
            </a:r>
            <a:br>
              <a:rPr lang="en-US" dirty="0"/>
            </a:br>
            <a:endParaRPr lang="en-US" dirty="0" smtClean="0"/>
          </a:p>
          <a:p>
            <a:pPr algn="r"/>
            <a:r>
              <a:rPr lang="ar-SA" dirty="0" smtClean="0"/>
              <a:t>برخلاف </a:t>
            </a:r>
            <a:r>
              <a:rPr lang="ar-SA" dirty="0"/>
              <a:t>بناهای امروزی، ظاهر بنا دارای تزئینات بسیاری می باشد اما اگر نگاهی به دیگر خانه های قدیمی بیندازید متوجه می شوید که ظاهر بناها بسیار ساده یا دارای تزئینات بسیار کم بوده است.» به گفته آقای یوسفی علاوه بر ظاهر باشکوهی که خانه عباسیان دارد، داخل بنا هم بسیار زیبا و منحصر به فرد طراحی و ساخته شده است</a:t>
            </a:r>
            <a:endParaRPr lang="en-US" dirty="0"/>
          </a:p>
        </p:txBody>
      </p:sp>
    </p:spTree>
    <p:extLst>
      <p:ext uri="{BB962C8B-B14F-4D97-AF65-F5344CB8AC3E}">
        <p14:creationId xmlns="" xmlns:p14="http://schemas.microsoft.com/office/powerpoint/2010/main" val="49945868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خانه عباسیان,تصاویر خانه عباسیان">
            <a:hlinkClick r:id="rId2" tgtFrame="&quot;_blank&quot;" tooltip="&quot;خانه عباسیان,تصاویر خانه عباسیان&quot;"/>
          </p:cNvPr>
          <p:cNvPicPr>
            <a:picLocks noGrp="1"/>
          </p:cNvPicPr>
          <p:nvPr>
            <p:ph idx="1"/>
          </p:nvPr>
        </p:nvPicPr>
        <p:blipFill>
          <a:blip r:embed="rId3">
            <a:extLst>
              <a:ext uri="{28A0092B-C50C-407E-A947-70E740481C1C}">
                <a14:useLocalDpi xmlns="" xmlns:a14="http://schemas.microsoft.com/office/drawing/2010/main" val="0"/>
              </a:ext>
            </a:extLst>
          </a:blip>
          <a:srcRect/>
          <a:stretch>
            <a:fillRect/>
          </a:stretch>
        </p:blipFill>
        <p:spPr bwMode="auto">
          <a:xfrm>
            <a:off x="685800" y="1143000"/>
            <a:ext cx="6934200" cy="4495800"/>
          </a:xfrm>
          <a:prstGeom prst="rect">
            <a:avLst/>
          </a:prstGeom>
          <a:noFill/>
          <a:ln>
            <a:noFill/>
          </a:ln>
        </p:spPr>
      </p:pic>
    </p:spTree>
    <p:extLst>
      <p:ext uri="{BB962C8B-B14F-4D97-AF65-F5344CB8AC3E}">
        <p14:creationId xmlns="" xmlns:p14="http://schemas.microsoft.com/office/powerpoint/2010/main" val="218324495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خانه عباسیان,تصاویر خانه عباسیان">
            <a:hlinkClick r:id="rId2" tgtFrame="&quot;_blank&quot;" tooltip="&quot;خانه عباسیان,تصاویر خانه عباسیان&quot;"/>
          </p:cNvPr>
          <p:cNvPicPr>
            <a:picLocks noGrp="1"/>
          </p:cNvPicPr>
          <p:nvPr>
            <p:ph idx="1"/>
          </p:nvPr>
        </p:nvPicPr>
        <p:blipFill>
          <a:blip r:embed="rId3">
            <a:extLst>
              <a:ext uri="{28A0092B-C50C-407E-A947-70E740481C1C}">
                <a14:useLocalDpi xmlns="" xmlns:a14="http://schemas.microsoft.com/office/drawing/2010/main" val="0"/>
              </a:ext>
            </a:extLst>
          </a:blip>
          <a:srcRect/>
          <a:stretch>
            <a:fillRect/>
          </a:stretch>
        </p:blipFill>
        <p:spPr bwMode="auto">
          <a:xfrm>
            <a:off x="381000" y="914400"/>
            <a:ext cx="7848600" cy="5029200"/>
          </a:xfrm>
          <a:prstGeom prst="rect">
            <a:avLst/>
          </a:prstGeom>
          <a:noFill/>
          <a:ln>
            <a:noFill/>
          </a:ln>
        </p:spPr>
      </p:pic>
    </p:spTree>
    <p:extLst>
      <p:ext uri="{BB962C8B-B14F-4D97-AF65-F5344CB8AC3E}">
        <p14:creationId xmlns="" xmlns:p14="http://schemas.microsoft.com/office/powerpoint/2010/main" val="304022939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خانه عباسیان,تصاویر خانه عباسیان">
            <a:hlinkClick r:id="rId2" tgtFrame="&quot;_blank&quot;" tooltip="&quot;خانه عباسیان,تصاویر خانه عباسیان&quot;"/>
          </p:cNvPr>
          <p:cNvPicPr>
            <a:picLocks noGrp="1"/>
          </p:cNvPicPr>
          <p:nvPr>
            <p:ph idx="1"/>
          </p:nvPr>
        </p:nvPicPr>
        <p:blipFill>
          <a:blip r:embed="rId3">
            <a:extLst>
              <a:ext uri="{28A0092B-C50C-407E-A947-70E740481C1C}">
                <a14:useLocalDpi xmlns="" xmlns:a14="http://schemas.microsoft.com/office/drawing/2010/main" val="0"/>
              </a:ext>
            </a:extLst>
          </a:blip>
          <a:srcRect/>
          <a:stretch>
            <a:fillRect/>
          </a:stretch>
        </p:blipFill>
        <p:spPr bwMode="auto">
          <a:xfrm>
            <a:off x="609600" y="990600"/>
            <a:ext cx="7467600" cy="4450080"/>
          </a:xfrm>
          <a:prstGeom prst="rect">
            <a:avLst/>
          </a:prstGeom>
          <a:noFill/>
          <a:ln>
            <a:noFill/>
          </a:ln>
        </p:spPr>
      </p:pic>
    </p:spTree>
    <p:extLst>
      <p:ext uri="{BB962C8B-B14F-4D97-AF65-F5344CB8AC3E}">
        <p14:creationId xmlns="" xmlns:p14="http://schemas.microsoft.com/office/powerpoint/2010/main" val="32774802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7620000" cy="5943600"/>
          </a:xfrm>
        </p:spPr>
        <p:txBody>
          <a:bodyPr>
            <a:normAutofit fontScale="92500" lnSpcReduction="10000"/>
          </a:bodyPr>
          <a:lstStyle/>
          <a:p>
            <a:pPr algn="r"/>
            <a:r>
              <a:rPr lang="ar-SA" sz="2800" dirty="0" smtClean="0">
                <a:solidFill>
                  <a:schemeClr val="tx2"/>
                </a:solidFill>
              </a:rPr>
              <a:t>مهمترین خصوصیات مناطق خشک را می توان در موارد زیر خلاصه کرد</a:t>
            </a:r>
            <a:endParaRPr lang="en-US" sz="2800" dirty="0" smtClean="0">
              <a:solidFill>
                <a:schemeClr val="tx2"/>
              </a:solidFill>
            </a:endParaRPr>
          </a:p>
          <a:p>
            <a:pPr lvl="0" rtl="1"/>
            <a:endParaRPr lang="en-US" dirty="0" smtClean="0"/>
          </a:p>
          <a:p>
            <a:pPr lvl="0" rtl="1"/>
            <a:endParaRPr lang="en-US" dirty="0" smtClean="0"/>
          </a:p>
          <a:p>
            <a:pPr lvl="0" rtl="1"/>
            <a:endParaRPr lang="en-US" dirty="0"/>
          </a:p>
          <a:p>
            <a:pPr lvl="0" algn="r" rtl="1"/>
            <a:r>
              <a:rPr lang="ar-SA" dirty="0" smtClean="0"/>
              <a:t>بارندگی </a:t>
            </a:r>
            <a:r>
              <a:rPr lang="ar-SA" dirty="0"/>
              <a:t>پراکنده و غیر قابل پیش بینی بوده و تغییرات سالانه نسبت به مقدار متوسط شدید است</a:t>
            </a:r>
            <a:r>
              <a:rPr lang="en-US" dirty="0" smtClean="0"/>
              <a:t>.</a:t>
            </a:r>
          </a:p>
          <a:p>
            <a:pPr lvl="0" algn="r" rtl="1"/>
            <a:r>
              <a:rPr lang="en-US" dirty="0" smtClean="0"/>
              <a:t> </a:t>
            </a:r>
            <a:endParaRPr lang="en-US" dirty="0"/>
          </a:p>
          <a:p>
            <a:pPr lvl="0" algn="r" rtl="1"/>
            <a:r>
              <a:rPr lang="ar-SA" dirty="0"/>
              <a:t>مقدار متوسط تبخیر و تعرق به مراتب بیشتر از متوسط سالانه بارندگی است</a:t>
            </a:r>
            <a:r>
              <a:rPr lang="en-US" dirty="0"/>
              <a:t>. </a:t>
            </a:r>
            <a:endParaRPr lang="en-US" dirty="0" smtClean="0"/>
          </a:p>
          <a:p>
            <a:pPr lvl="0" algn="r" rtl="1"/>
            <a:endParaRPr lang="en-US" dirty="0"/>
          </a:p>
          <a:p>
            <a:pPr lvl="0" algn="r" rtl="1"/>
            <a:r>
              <a:rPr lang="ar-SA" dirty="0"/>
              <a:t>آب مهمترین عامل محدود کننده رشد کشاورزی و تولید است</a:t>
            </a:r>
            <a:r>
              <a:rPr lang="en-US" dirty="0"/>
              <a:t>. </a:t>
            </a:r>
            <a:endParaRPr lang="en-US" dirty="0" smtClean="0"/>
          </a:p>
          <a:p>
            <a:pPr lvl="0" algn="r" rtl="1"/>
            <a:endParaRPr lang="en-US" dirty="0"/>
          </a:p>
          <a:p>
            <a:pPr lvl="0" algn="r" rtl="1"/>
            <a:r>
              <a:rPr lang="ar-SA" dirty="0"/>
              <a:t>تغییرات زمانی و مکانی وسیعی در مورد درجه حرارت و خشکی وجود دارد</a:t>
            </a:r>
            <a:r>
              <a:rPr lang="en-US" dirty="0"/>
              <a:t>. </a:t>
            </a:r>
            <a:endParaRPr lang="en-US" dirty="0" smtClean="0"/>
          </a:p>
          <a:p>
            <a:pPr lvl="0" algn="r" rtl="1"/>
            <a:endParaRPr lang="en-US" dirty="0"/>
          </a:p>
          <a:p>
            <a:pPr algn="r" rtl="1"/>
            <a:r>
              <a:rPr lang="en-US" dirty="0"/>
              <a:t/>
            </a:r>
            <a:br>
              <a:rPr lang="en-US" dirty="0"/>
            </a:br>
            <a:endParaRPr lang="en-US" dirty="0"/>
          </a:p>
          <a:p>
            <a:pPr algn="r"/>
            <a:r>
              <a:rPr lang="en-US" dirty="0" smtClean="0"/>
              <a:t> </a:t>
            </a:r>
          </a:p>
          <a:p>
            <a:endParaRPr lang="en-US" dirty="0"/>
          </a:p>
        </p:txBody>
      </p:sp>
    </p:spTree>
    <p:extLst>
      <p:ext uri="{BB962C8B-B14F-4D97-AF65-F5344CB8AC3E}">
        <p14:creationId xmlns="" xmlns:p14="http://schemas.microsoft.com/office/powerpoint/2010/main" val="86928582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خانه عباسیان,تصاویر خانه عباسیان">
            <a:hlinkClick r:id="rId2" tgtFrame="&quot;_blank&quot;" tooltip="&quot;خانه عباسیان,تصاویر خانه عباسیان&quot;"/>
          </p:cNvPr>
          <p:cNvPicPr>
            <a:picLocks noGrp="1"/>
          </p:cNvPicPr>
          <p:nvPr>
            <p:ph idx="1"/>
          </p:nvPr>
        </p:nvPicPr>
        <p:blipFill>
          <a:blip r:embed="rId3">
            <a:extLst>
              <a:ext uri="{28A0092B-C50C-407E-A947-70E740481C1C}">
                <a14:useLocalDpi xmlns="" xmlns:a14="http://schemas.microsoft.com/office/drawing/2010/main" val="0"/>
              </a:ext>
            </a:extLst>
          </a:blip>
          <a:srcRect/>
          <a:stretch>
            <a:fillRect/>
          </a:stretch>
        </p:blipFill>
        <p:spPr bwMode="auto">
          <a:xfrm>
            <a:off x="3733800" y="3733800"/>
            <a:ext cx="4572000" cy="2903220"/>
          </a:xfrm>
          <a:prstGeom prst="rect">
            <a:avLst/>
          </a:prstGeom>
          <a:noFill/>
          <a:ln>
            <a:noFill/>
          </a:ln>
        </p:spPr>
      </p:pic>
      <p:pic>
        <p:nvPicPr>
          <p:cNvPr id="5" name="Picture 4" descr="خانه عباسیان,تصاویر خانه عباسیان">
            <a:hlinkClick r:id="rId2" tgtFrame="&quot;_blank&quot;" tooltip="&quot;خانه عباسیان,تصاویر خانه عباسیان&quot;"/>
          </p:cNvPr>
          <p:cNvPicPr/>
          <p:nvPr/>
        </p:nvPicPr>
        <p:blipFill>
          <a:blip r:embed="rId4">
            <a:extLst>
              <a:ext uri="{28A0092B-C50C-407E-A947-70E740481C1C}">
                <a14:useLocalDpi xmlns="" xmlns:a14="http://schemas.microsoft.com/office/drawing/2010/main" val="0"/>
              </a:ext>
            </a:extLst>
          </a:blip>
          <a:srcRect/>
          <a:stretch>
            <a:fillRect/>
          </a:stretch>
        </p:blipFill>
        <p:spPr bwMode="auto">
          <a:xfrm>
            <a:off x="304800" y="228600"/>
            <a:ext cx="4290060" cy="3268980"/>
          </a:xfrm>
          <a:prstGeom prst="rect">
            <a:avLst/>
          </a:prstGeom>
          <a:noFill/>
          <a:ln>
            <a:noFill/>
          </a:ln>
        </p:spPr>
      </p:pic>
    </p:spTree>
    <p:extLst>
      <p:ext uri="{BB962C8B-B14F-4D97-AF65-F5344CB8AC3E}">
        <p14:creationId xmlns="" xmlns:p14="http://schemas.microsoft.com/office/powerpoint/2010/main" val="192082403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خانه عباسیان,تصاویر خانه عباسیان">
            <a:hlinkClick r:id="rId2" tgtFrame="&quot;_blank&quot;" tooltip="&quot;خانه عباسیان,تصاویر خانه عباسیان&quot;"/>
          </p:cNvPr>
          <p:cNvPicPr>
            <a:picLocks noGrp="1"/>
          </p:cNvPicPr>
          <p:nvPr>
            <p:ph idx="1"/>
          </p:nvPr>
        </p:nvPicPr>
        <p:blipFill>
          <a:blip r:embed="rId3">
            <a:extLst>
              <a:ext uri="{28A0092B-C50C-407E-A947-70E740481C1C}">
                <a14:useLocalDpi xmlns="" xmlns:a14="http://schemas.microsoft.com/office/drawing/2010/main" val="0"/>
              </a:ext>
            </a:extLst>
          </a:blip>
          <a:srcRect/>
          <a:stretch>
            <a:fillRect/>
          </a:stretch>
        </p:blipFill>
        <p:spPr bwMode="auto">
          <a:xfrm>
            <a:off x="228600" y="140970"/>
            <a:ext cx="5143500" cy="3288030"/>
          </a:xfrm>
          <a:prstGeom prst="rect">
            <a:avLst/>
          </a:prstGeom>
          <a:noFill/>
          <a:ln>
            <a:noFill/>
          </a:ln>
        </p:spPr>
      </p:pic>
      <p:pic>
        <p:nvPicPr>
          <p:cNvPr id="5" name="Picture 4" descr="خانه عباسیان,تصاویر خانه عباسیان">
            <a:hlinkClick r:id="rId2" tgtFrame="&quot;_blank&quot;" tooltip="&quot;خانه عباسیان,تصاویر خانه عباسیان&quot;"/>
          </p:cNvPr>
          <p:cNvPicPr/>
          <p:nvPr/>
        </p:nvPicPr>
        <p:blipFill>
          <a:blip r:embed="rId4">
            <a:extLst>
              <a:ext uri="{28A0092B-C50C-407E-A947-70E740481C1C}">
                <a14:useLocalDpi xmlns="" xmlns:a14="http://schemas.microsoft.com/office/drawing/2010/main" val="0"/>
              </a:ext>
            </a:extLst>
          </a:blip>
          <a:srcRect/>
          <a:stretch>
            <a:fillRect/>
          </a:stretch>
        </p:blipFill>
        <p:spPr bwMode="auto">
          <a:xfrm>
            <a:off x="2926080" y="3654552"/>
            <a:ext cx="5410200" cy="3162300"/>
          </a:xfrm>
          <a:prstGeom prst="rect">
            <a:avLst/>
          </a:prstGeom>
          <a:noFill/>
          <a:ln>
            <a:noFill/>
          </a:ln>
        </p:spPr>
      </p:pic>
    </p:spTree>
    <p:extLst>
      <p:ext uri="{BB962C8B-B14F-4D97-AF65-F5344CB8AC3E}">
        <p14:creationId xmlns="" xmlns:p14="http://schemas.microsoft.com/office/powerpoint/2010/main" val="199101538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90600" y="152400"/>
            <a:ext cx="7406489" cy="1219200"/>
          </a:xfrm>
        </p:spPr>
        <p:txBody>
          <a:bodyPr>
            <a:normAutofit/>
          </a:bodyPr>
          <a:lstStyle/>
          <a:p>
            <a:r>
              <a:rPr lang="ar-SA" sz="1600" dirty="0"/>
              <a:t>نواحی فلات مرکزی ایران، دارای آب و هوای گرم و خشک می باشد. میران بارندگی کم و اختلاف دمای شب و روز زیاد است</a:t>
            </a:r>
            <a:endParaRPr lang="en-US" sz="1600" dirty="0"/>
          </a:p>
        </p:txBody>
      </p:sp>
      <p:pic>
        <p:nvPicPr>
          <p:cNvPr id="4" name="Picture 3" descr="http://upload7.ir/images/66775419386887904686.jpg"/>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990600" y="1676400"/>
            <a:ext cx="6096000" cy="4295775"/>
          </a:xfrm>
          <a:prstGeom prst="rect">
            <a:avLst/>
          </a:prstGeom>
          <a:noFill/>
          <a:ln>
            <a:noFill/>
          </a:ln>
        </p:spPr>
      </p:pic>
    </p:spTree>
    <p:extLst>
      <p:ext uri="{BB962C8B-B14F-4D97-AF65-F5344CB8AC3E}">
        <p14:creationId xmlns="" xmlns:p14="http://schemas.microsoft.com/office/powerpoint/2010/main" val="86549182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Rozita\Desktop\thCANR9O2S.jpg"/>
          <p:cNvPicPr>
            <a:picLocks noGrp="1" noChangeAspect="1" noChangeArrowheads="1"/>
          </p:cNvPicPr>
          <p:nvPr>
            <p:ph idx="1"/>
          </p:nvPr>
        </p:nvPicPr>
        <p:blipFill>
          <a:blip r:embed="rId2">
            <a:extLst>
              <a:ext uri="{28A0092B-C50C-407E-A947-70E740481C1C}">
                <a14:useLocalDpi xmlns="" xmlns:a14="http://schemas.microsoft.com/office/drawing/2010/main" val="0"/>
              </a:ext>
            </a:extLst>
          </a:blip>
          <a:srcRect/>
          <a:stretch>
            <a:fillRect/>
          </a:stretch>
        </p:blipFill>
        <p:spPr bwMode="auto">
          <a:xfrm>
            <a:off x="76200" y="109180"/>
            <a:ext cx="4648200" cy="3501644"/>
          </a:xfrm>
          <a:prstGeom prst="rect">
            <a:avLst/>
          </a:prstGeom>
          <a:noFill/>
          <a:extLst>
            <a:ext uri="{909E8E84-426E-40DD-AFC4-6F175D3DCCD1}">
              <a14:hiddenFill xmlns="" xmlns:a14="http://schemas.microsoft.com/office/drawing/2010/main">
                <a:solidFill>
                  <a:srgbClr val="FFFFFF"/>
                </a:solidFill>
              </a14:hiddenFill>
            </a:ext>
          </a:extLst>
        </p:spPr>
      </p:pic>
      <p:pic>
        <p:nvPicPr>
          <p:cNvPr id="5123" name="Picture 3" descr="C:\Users\Rozita\Desktop\133482468321.jpg"/>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1816082" y="3733800"/>
            <a:ext cx="6274256" cy="29718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35551829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62000"/>
            <a:ext cx="7620000" cy="5562600"/>
          </a:xfrm>
        </p:spPr>
        <p:txBody>
          <a:bodyPr/>
          <a:lstStyle/>
          <a:p>
            <a:pPr algn="r"/>
            <a:r>
              <a:rPr lang="ar-SA" dirty="0" smtClean="0"/>
              <a:t>از دیگر خصوصیات طرح کلی خانه ها، همسازی معماری آنها با اقلیم خشن </a:t>
            </a:r>
            <a:r>
              <a:rPr lang="en-US" dirty="0" smtClean="0"/>
              <a:t>:</a:t>
            </a:r>
            <a:r>
              <a:rPr lang="ar-SA" dirty="0" smtClean="0"/>
              <a:t>منطقه است مانند</a:t>
            </a:r>
            <a:endParaRPr lang="en-US" dirty="0" smtClean="0"/>
          </a:p>
          <a:p>
            <a:pPr algn="r"/>
            <a:endParaRPr lang="en-US" dirty="0"/>
          </a:p>
          <a:p>
            <a:pPr algn="r"/>
            <a:r>
              <a:rPr lang="en-US" dirty="0"/>
              <a:t>- </a:t>
            </a:r>
            <a:r>
              <a:rPr lang="ar-SA" dirty="0"/>
              <a:t>ایجاد حیاط های عمیق و پرسایه در میان </a:t>
            </a:r>
            <a:r>
              <a:rPr lang="ar-SA" dirty="0" smtClean="0"/>
              <a:t>بنا</a:t>
            </a:r>
            <a:endParaRPr lang="en-US" dirty="0" smtClean="0"/>
          </a:p>
          <a:p>
            <a:pPr algn="r"/>
            <a:r>
              <a:rPr lang="en-US" dirty="0" smtClean="0"/>
              <a:t>- </a:t>
            </a:r>
            <a:r>
              <a:rPr lang="ar-SA" dirty="0"/>
              <a:t>قرار دادن حوض و باغچه در </a:t>
            </a:r>
            <a:r>
              <a:rPr lang="ar-SA" dirty="0" smtClean="0"/>
              <a:t>حیاط</a:t>
            </a:r>
            <a:endParaRPr lang="en-US" dirty="0" smtClean="0"/>
          </a:p>
          <a:p>
            <a:pPr algn="r"/>
            <a:r>
              <a:rPr lang="en-US" dirty="0" smtClean="0"/>
              <a:t>- </a:t>
            </a:r>
            <a:r>
              <a:rPr lang="ar-SA" dirty="0"/>
              <a:t>درآمیختن و اتصال فضاهای زندگی با فضاهای باز</a:t>
            </a:r>
            <a:endParaRPr lang="en-US" dirty="0"/>
          </a:p>
          <a:p>
            <a:pPr algn="r"/>
            <a:endParaRPr lang="en-US" b="1" dirty="0"/>
          </a:p>
        </p:txBody>
      </p:sp>
      <p:pic>
        <p:nvPicPr>
          <p:cNvPr id="1027" name="Picture 3" descr="C:\Users\Rozita\Desktop\08652425191295038429.jpg"/>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381000" y="3272125"/>
            <a:ext cx="4800600" cy="3585873"/>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42429099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http://upload7.ir/images/63114626411347684070.gif"/>
          <p:cNvPicPr>
            <a:picLocks noGrp="1"/>
          </p:cNvPicPr>
          <p:nvPr>
            <p:ph idx="1"/>
          </p:nvPr>
        </p:nvPicPr>
        <p:blipFill>
          <a:blip r:embed="rId2">
            <a:extLst>
              <a:ext uri="{28A0092B-C50C-407E-A947-70E740481C1C}">
                <a14:useLocalDpi xmlns="" xmlns:a14="http://schemas.microsoft.com/office/drawing/2010/main" val="0"/>
              </a:ext>
            </a:extLst>
          </a:blip>
          <a:stretch>
            <a:fillRect/>
          </a:stretch>
        </p:blipFill>
        <p:spPr bwMode="auto">
          <a:xfrm>
            <a:off x="1828800" y="457200"/>
            <a:ext cx="4408872" cy="5562600"/>
          </a:xfrm>
          <a:prstGeom prst="rect">
            <a:avLst/>
          </a:prstGeom>
          <a:noFill/>
          <a:ln>
            <a:noFill/>
          </a:ln>
        </p:spPr>
      </p:pic>
    </p:spTree>
    <p:extLst>
      <p:ext uri="{BB962C8B-B14F-4D97-AF65-F5344CB8AC3E}">
        <p14:creationId xmlns="" xmlns:p14="http://schemas.microsoft.com/office/powerpoint/2010/main" val="225961084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1143000"/>
            <a:ext cx="7620000" cy="5295900"/>
          </a:xfrm>
        </p:spPr>
        <p:txBody>
          <a:bodyPr/>
          <a:lstStyle/>
          <a:p>
            <a:pPr algn="r"/>
            <a:r>
              <a:rPr lang="ar-SA" dirty="0" smtClean="0"/>
              <a:t>. همه آنها دارای پلان های متراکم و درونگرا بوده و رو به حیاط </a:t>
            </a:r>
            <a:r>
              <a:rPr lang="ar-SA" sz="2400" dirty="0" smtClean="0"/>
              <a:t>مرکزی داشته اند. این خانه ها همه زیبایی هایشان را به اهل خانه نشان می دادند</a:t>
            </a:r>
            <a:r>
              <a:rPr lang="en-US" dirty="0" smtClean="0"/>
              <a:t>. </a:t>
            </a:r>
            <a:r>
              <a:rPr lang="ar-SA" dirty="0" smtClean="0"/>
              <a:t>دیوارهای بلند بیرونی خانه ها، کم تزئین و ساده بوده است</a:t>
            </a:r>
            <a:endParaRPr lang="en-US" dirty="0"/>
          </a:p>
        </p:txBody>
      </p:sp>
      <p:pic>
        <p:nvPicPr>
          <p:cNvPr id="2050" name="Picture 2" descr="C:\Users\Rozita\Desktop\behsazi0000147_0.jpg"/>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838200" y="2819400"/>
            <a:ext cx="3299460" cy="35814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73408679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Rozita\Desktop\176724_710.jpg"/>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1121833" y="2514600"/>
            <a:ext cx="6138334" cy="3946071"/>
          </a:xfrm>
          <a:prstGeom prst="rect">
            <a:avLst/>
          </a:prstGeom>
          <a:noFill/>
          <a:extLst>
            <a:ext uri="{909E8E84-426E-40DD-AFC4-6F175D3DCCD1}">
              <a14:hiddenFill xmlns="" xmlns:a14="http://schemas.microsoft.com/office/drawing/2010/main">
                <a:solidFill>
                  <a:srgbClr val="FFFFFF"/>
                </a:solidFill>
              </a14:hiddenFill>
            </a:ext>
          </a:extLst>
        </p:spPr>
      </p:pic>
      <p:sp>
        <p:nvSpPr>
          <p:cNvPr id="3" name="Content Placeholder 2"/>
          <p:cNvSpPr>
            <a:spLocks noGrp="1"/>
          </p:cNvSpPr>
          <p:nvPr>
            <p:ph idx="1"/>
          </p:nvPr>
        </p:nvSpPr>
        <p:spPr>
          <a:xfrm>
            <a:off x="381000" y="381000"/>
            <a:ext cx="7620000" cy="5181600"/>
          </a:xfrm>
        </p:spPr>
        <p:txBody>
          <a:bodyPr/>
          <a:lstStyle/>
          <a:p>
            <a:pPr algn="r"/>
            <a:r>
              <a:rPr lang="ar-SA" sz="2400" dirty="0" smtClean="0"/>
              <a:t>فقط ورودی خانه با تورفتگی و تزئین، خود را نسبت به بقیه دیوارهای خارجی مشخص می کرده است. فضای هشتی که در بعد از ورودی قرار می گرفته، دید نامحرم به فضای درونی را می بسته، به گونه ای که حتی با باز بودن در خانه، دید به باغ درونی و حیاط خانه، غیر ممکن بوده است</a:t>
            </a:r>
            <a:r>
              <a:rPr lang="en-US" sz="2400" dirty="0" smtClean="0"/>
              <a:t> </a:t>
            </a:r>
            <a:r>
              <a:rPr lang="ar-SA" sz="2400" dirty="0" smtClean="0"/>
              <a:t>این ویژگی اصل</a:t>
            </a:r>
            <a:endParaRPr lang="en-US" sz="2400" dirty="0"/>
          </a:p>
        </p:txBody>
      </p:sp>
      <p:sp>
        <p:nvSpPr>
          <p:cNvPr id="5" name="Title 1"/>
          <p:cNvSpPr txBox="1">
            <a:spLocks/>
          </p:cNvSpPr>
          <p:nvPr/>
        </p:nvSpPr>
        <p:spPr>
          <a:xfrm>
            <a:off x="381000" y="304800"/>
            <a:ext cx="7620000" cy="2087562"/>
          </a:xfrm>
          <a:prstGeom prst="rect">
            <a:avLst/>
          </a:prstGeom>
        </p:spPr>
        <p:txBody>
          <a:bodyPr vert="horz" lIns="91440" tIns="45720" rIns="91440" bIns="45720" rtlCol="0" anchor="ctr">
            <a:noAutofit/>
          </a:bodyPr>
          <a:lstStyle>
            <a:lvl1pPr algn="l" defTabSz="914400" rtl="0" eaLnBrk="1" latinLnBrk="0" hangingPunct="1">
              <a:spcBef>
                <a:spcPct val="0"/>
              </a:spcBef>
              <a:buNone/>
              <a:defRPr sz="4600" kern="1200" cap="none" spc="-100" baseline="0">
                <a:ln>
                  <a:noFill/>
                </a:ln>
                <a:solidFill>
                  <a:schemeClr val="tx2"/>
                </a:solidFill>
                <a:effectLst/>
                <a:latin typeface="+mj-lt"/>
                <a:ea typeface="+mj-ea"/>
                <a:cs typeface="+mj-cs"/>
              </a:defRPr>
            </a:lvl1pPr>
          </a:lstStyle>
          <a:p>
            <a:endParaRPr lang="en-US" sz="2400" dirty="0"/>
          </a:p>
        </p:txBody>
      </p:sp>
    </p:spTree>
    <p:extLst>
      <p:ext uri="{BB962C8B-B14F-4D97-AF65-F5344CB8AC3E}">
        <p14:creationId xmlns="" xmlns:p14="http://schemas.microsoft.com/office/powerpoint/2010/main" val="215184158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27399" y="685800"/>
            <a:ext cx="7696200" cy="5605165"/>
          </a:xfrm>
        </p:spPr>
        <p:txBody>
          <a:bodyPr/>
          <a:lstStyle/>
          <a:p>
            <a:r>
              <a:rPr lang="en-US" dirty="0"/>
              <a:t> </a:t>
            </a:r>
          </a:p>
          <a:p>
            <a:pPr algn="r"/>
            <a:r>
              <a:rPr lang="ar-SA" dirty="0"/>
              <a:t>دالان متصل به هشتی، شخص را به حیاط می رسانده است. </a:t>
            </a:r>
            <a:endParaRPr lang="en-US" dirty="0"/>
          </a:p>
        </p:txBody>
      </p:sp>
      <p:sp>
        <p:nvSpPr>
          <p:cNvPr id="4" name="Rectangle 3"/>
          <p:cNvSpPr/>
          <p:nvPr/>
        </p:nvSpPr>
        <p:spPr>
          <a:xfrm>
            <a:off x="427399" y="3429000"/>
            <a:ext cx="7696200" cy="923330"/>
          </a:xfrm>
          <a:prstGeom prst="rect">
            <a:avLst/>
          </a:prstGeom>
        </p:spPr>
        <p:txBody>
          <a:bodyPr wrap="square">
            <a:spAutoFit/>
          </a:bodyPr>
          <a:lstStyle/>
          <a:p>
            <a:pPr algn="r"/>
            <a:r>
              <a:rPr lang="ar-SA" b="1" dirty="0"/>
              <a:t>نظم هندسی</a:t>
            </a:r>
            <a:r>
              <a:rPr lang="ar-SA" dirty="0"/>
              <a:t> در همه بخش های خانه از کل تا جزء دیده می شد. این هندسه، علاوه بر آن که ساختار کلی طرح را مشخص </a:t>
            </a:r>
            <a:r>
              <a:rPr lang="ar-SA" dirty="0" smtClean="0"/>
              <a:t>می </a:t>
            </a:r>
            <a:r>
              <a:rPr lang="ar-SA" dirty="0"/>
              <a:t>کرد، تک تک اجزای آن را شکل می داد، و فضاهای مختلف را به نسبت اهمیت در جاهای متفاوت قرار داده و ارتباطشان را با سایر فضاها معلوم می ساخت</a:t>
            </a:r>
            <a:r>
              <a:rPr lang="en-US" dirty="0"/>
              <a:t>.</a:t>
            </a:r>
          </a:p>
        </p:txBody>
      </p:sp>
    </p:spTree>
    <p:extLst>
      <p:ext uri="{BB962C8B-B14F-4D97-AF65-F5344CB8AC3E}">
        <p14:creationId xmlns="" xmlns:p14="http://schemas.microsoft.com/office/powerpoint/2010/main" val="218609226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7620000" cy="5791200"/>
          </a:xfrm>
        </p:spPr>
        <p:txBody>
          <a:bodyPr/>
          <a:lstStyle/>
          <a:p>
            <a:pPr algn="r"/>
            <a:r>
              <a:rPr lang="en-US" dirty="0"/>
              <a:t>- </a:t>
            </a:r>
            <a:r>
              <a:rPr lang="ar-SA" dirty="0">
                <a:solidFill>
                  <a:schemeClr val="tx2"/>
                </a:solidFill>
              </a:rPr>
              <a:t>اهمیت بخشیدن به ایوان ها، رواق ها و فضاهای نیمه باز در خانه، که اغلب به مهمترین فضای خانه بدل می شده است</a:t>
            </a:r>
            <a:r>
              <a:rPr lang="en-US" dirty="0">
                <a:solidFill>
                  <a:schemeClr val="tx2"/>
                </a:solidFill>
              </a:rPr>
              <a:t>.</a:t>
            </a:r>
          </a:p>
          <a:p>
            <a:pPr algn="r"/>
            <a:r>
              <a:rPr lang="ar-SA" dirty="0" smtClean="0">
                <a:solidFill>
                  <a:schemeClr val="tx2"/>
                </a:solidFill>
              </a:rPr>
              <a:t>ساختن </a:t>
            </a:r>
            <a:r>
              <a:rPr lang="ar-SA" dirty="0">
                <a:solidFill>
                  <a:schemeClr val="tx2"/>
                </a:solidFill>
              </a:rPr>
              <a:t>بادگیرهای بلند، سایه بان ها و قرار دادن درها و پنجره ها در عمق دیوارها</a:t>
            </a:r>
            <a:endParaRPr lang="en-US" dirty="0">
              <a:solidFill>
                <a:schemeClr val="tx2"/>
              </a:solidFill>
            </a:endParaRPr>
          </a:p>
          <a:p>
            <a:pPr algn="r"/>
            <a:r>
              <a:rPr lang="en-US" dirty="0">
                <a:solidFill>
                  <a:schemeClr val="tx2"/>
                </a:solidFill>
              </a:rPr>
              <a:t>- </a:t>
            </a:r>
            <a:r>
              <a:rPr lang="ar-SA" dirty="0">
                <a:solidFill>
                  <a:schemeClr val="tx2"/>
                </a:solidFill>
              </a:rPr>
              <a:t>استفاده از زیرزمین و خنکای آن</a:t>
            </a:r>
            <a:endParaRPr lang="en-US" dirty="0">
              <a:solidFill>
                <a:schemeClr val="tx2"/>
              </a:solidFill>
            </a:endParaRPr>
          </a:p>
          <a:p>
            <a:pPr algn="r"/>
            <a:r>
              <a:rPr lang="en-US" dirty="0">
                <a:solidFill>
                  <a:schemeClr val="tx2"/>
                </a:solidFill>
              </a:rPr>
              <a:t>- </a:t>
            </a:r>
            <a:r>
              <a:rPr lang="ar-SA" dirty="0">
                <a:solidFill>
                  <a:schemeClr val="tx2"/>
                </a:solidFill>
              </a:rPr>
              <a:t>استفاده از فرم های قوسی و گنبدی در سقف بناها</a:t>
            </a:r>
            <a:endParaRPr lang="en-US" dirty="0">
              <a:solidFill>
                <a:schemeClr val="tx2"/>
              </a:solidFill>
            </a:endParaRPr>
          </a:p>
          <a:p>
            <a:pPr algn="r"/>
            <a:r>
              <a:rPr lang="en-US" dirty="0">
                <a:solidFill>
                  <a:schemeClr val="tx2"/>
                </a:solidFill>
              </a:rPr>
              <a:t>- </a:t>
            </a:r>
            <a:r>
              <a:rPr lang="ar-SA" dirty="0">
                <a:solidFill>
                  <a:schemeClr val="tx2"/>
                </a:solidFill>
              </a:rPr>
              <a:t>ضخیم گرفتن جرزها و سقف خانه ها</a:t>
            </a:r>
            <a:endParaRPr lang="en-US" dirty="0">
              <a:solidFill>
                <a:schemeClr val="tx2"/>
              </a:solidFill>
            </a:endParaRPr>
          </a:p>
          <a:p>
            <a:pPr algn="r"/>
            <a:r>
              <a:rPr lang="en-US" dirty="0">
                <a:solidFill>
                  <a:schemeClr val="tx2"/>
                </a:solidFill>
              </a:rPr>
              <a:t>- </a:t>
            </a:r>
            <a:r>
              <a:rPr lang="ar-SA" dirty="0">
                <a:solidFill>
                  <a:schemeClr val="tx2"/>
                </a:solidFill>
              </a:rPr>
              <a:t>استفاده از مصالح خشت و گل</a:t>
            </a:r>
            <a:endParaRPr lang="en-US" dirty="0">
              <a:solidFill>
                <a:schemeClr val="tx2"/>
              </a:solidFill>
            </a:endParaRPr>
          </a:p>
          <a:p>
            <a:pPr algn="r"/>
            <a:r>
              <a:rPr lang="en-US" dirty="0">
                <a:solidFill>
                  <a:schemeClr val="tx2"/>
                </a:solidFill>
              </a:rPr>
              <a:t>- </a:t>
            </a:r>
            <a:r>
              <a:rPr lang="ar-SA" dirty="0">
                <a:solidFill>
                  <a:schemeClr val="tx2"/>
                </a:solidFill>
              </a:rPr>
              <a:t>تقسیم فضاهای سکونتی به دو بخش تابستان نشین پشت به قبله و زمستان نشین رو به قبله</a:t>
            </a:r>
            <a:r>
              <a:rPr lang="en-US" dirty="0">
                <a:solidFill>
                  <a:schemeClr val="tx2"/>
                </a:solidFill>
              </a:rPr>
              <a:t>.</a:t>
            </a:r>
          </a:p>
          <a:p>
            <a:pPr algn="r"/>
            <a:endParaRPr lang="en-US" dirty="0">
              <a:solidFill>
                <a:schemeClr val="tx2"/>
              </a:solidFill>
            </a:endParaRPr>
          </a:p>
        </p:txBody>
      </p:sp>
    </p:spTree>
    <p:extLst>
      <p:ext uri="{BB962C8B-B14F-4D97-AF65-F5344CB8AC3E}">
        <p14:creationId xmlns="" xmlns:p14="http://schemas.microsoft.com/office/powerpoint/2010/main" val="39362465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74638"/>
            <a:ext cx="8229600" cy="1143000"/>
          </a:xfrm>
        </p:spPr>
        <p:txBody>
          <a:bodyPr/>
          <a:lstStyle/>
          <a:p>
            <a:pPr algn="r"/>
            <a:r>
              <a:rPr lang="fa-IR" sz="2800" dirty="0"/>
              <a:t>می توان اصول حاکم بر اقلیم گرم وخشک ایران را جهت دستیابی به آسایش را </a:t>
            </a:r>
            <a:r>
              <a:rPr lang="en-US" sz="2800" dirty="0"/>
              <a:t> </a:t>
            </a:r>
            <a:r>
              <a:rPr lang="fa-IR" sz="2800" dirty="0"/>
              <a:t>به شرح ذیل بررسی نمود</a:t>
            </a:r>
            <a:r>
              <a:rPr lang="en-US" sz="2800" dirty="0"/>
              <a:t/>
            </a:r>
            <a:br>
              <a:rPr lang="en-US" sz="2800" dirty="0"/>
            </a:br>
            <a:endParaRPr lang="en-US" sz="2800" dirty="0"/>
          </a:p>
        </p:txBody>
      </p:sp>
      <p:sp>
        <p:nvSpPr>
          <p:cNvPr id="3" name="Content Placeholder 2"/>
          <p:cNvSpPr>
            <a:spLocks noGrp="1"/>
          </p:cNvSpPr>
          <p:nvPr>
            <p:ph idx="1"/>
          </p:nvPr>
        </p:nvSpPr>
        <p:spPr>
          <a:xfrm>
            <a:off x="381000" y="1600200"/>
            <a:ext cx="7924800" cy="4800600"/>
          </a:xfrm>
        </p:spPr>
        <p:txBody>
          <a:bodyPr>
            <a:normAutofit/>
          </a:bodyPr>
          <a:lstStyle/>
          <a:p>
            <a:pPr algn="r"/>
            <a:r>
              <a:rPr lang="fa-IR" sz="2400" dirty="0" smtClean="0">
                <a:solidFill>
                  <a:schemeClr val="tx2"/>
                </a:solidFill>
              </a:rPr>
              <a:t>اصل اول:جهت گیری</a:t>
            </a:r>
            <a:endParaRPr lang="en-US" sz="2400" dirty="0">
              <a:solidFill>
                <a:schemeClr val="tx2"/>
              </a:solidFill>
            </a:endParaRPr>
          </a:p>
        </p:txBody>
      </p:sp>
      <p:sp>
        <p:nvSpPr>
          <p:cNvPr id="5" name="Rectangle 4"/>
          <p:cNvSpPr/>
          <p:nvPr/>
        </p:nvSpPr>
        <p:spPr>
          <a:xfrm>
            <a:off x="228600" y="2133600"/>
            <a:ext cx="7924800" cy="6278642"/>
          </a:xfrm>
          <a:prstGeom prst="rect">
            <a:avLst/>
          </a:prstGeom>
        </p:spPr>
        <p:txBody>
          <a:bodyPr wrap="square">
            <a:spAutoFit/>
          </a:bodyPr>
          <a:lstStyle/>
          <a:p>
            <a:pPr algn="r"/>
            <a:r>
              <a:rPr lang="fa-IR" dirty="0" smtClean="0"/>
              <a:t>بادهای گرم و طوفانی در جهت حدودا شمالی جنوبی با کمی انحراف می باشد.از این رو،جهت گیری دانه ها و قطعات در جهت شمال شرقی جنوب – غربی- </a:t>
            </a:r>
            <a:endParaRPr lang="en-US" dirty="0" smtClean="0"/>
          </a:p>
          <a:p>
            <a:pPr algn="r"/>
            <a:endParaRPr lang="en-US" dirty="0" smtClean="0"/>
          </a:p>
          <a:p>
            <a:pPr algn="r"/>
            <a:endParaRPr lang="en-US" dirty="0" smtClean="0"/>
          </a:p>
          <a:p>
            <a:pPr algn="r"/>
            <a:endParaRPr lang="en-US" dirty="0" smtClean="0"/>
          </a:p>
          <a:p>
            <a:pPr algn="r"/>
            <a:endParaRPr lang="en-US" dirty="0" smtClean="0"/>
          </a:p>
          <a:p>
            <a:pPr algn="r"/>
            <a:r>
              <a:rPr lang="fa-IR" sz="2400" dirty="0" smtClean="0">
                <a:solidFill>
                  <a:schemeClr val="tx2"/>
                </a:solidFill>
              </a:rPr>
              <a:t>شکل گیری بافت متراکم</a:t>
            </a:r>
          </a:p>
          <a:p>
            <a:pPr algn="r"/>
            <a:endParaRPr lang="en-US" dirty="0" smtClean="0"/>
          </a:p>
          <a:p>
            <a:pPr algn="r"/>
            <a:r>
              <a:rPr lang="fa-IR" dirty="0" smtClean="0"/>
              <a:t>به منظور جلوگیری از نفوذ گرما و سرمای شدید تابستان و زمستان و بادهای ناموفق به داخل بافت مسکونی،دومین اصل در توجه به پایداری در شهرهای</a:t>
            </a:r>
          </a:p>
          <a:p>
            <a:pPr algn="r"/>
            <a:r>
              <a:rPr lang="fa-IR" dirty="0" smtClean="0"/>
              <a:t>مرکزی ایران می باشد.در جهت کاهش سطح تماس با تابش تند آفتاب تابستان و به ویژه ایجاد سایه شکل گرفته است</a:t>
            </a:r>
            <a:endParaRPr lang="en-US" dirty="0" smtClean="0"/>
          </a:p>
          <a:p>
            <a:pPr algn="r"/>
            <a:endParaRPr lang="en-US" dirty="0" smtClean="0"/>
          </a:p>
          <a:p>
            <a:pPr algn="r"/>
            <a:endParaRPr lang="en-US" dirty="0" smtClean="0"/>
          </a:p>
          <a:p>
            <a:pPr algn="r"/>
            <a:endParaRPr lang="en-US" dirty="0" smtClean="0"/>
          </a:p>
          <a:p>
            <a:pPr algn="r"/>
            <a:endParaRPr lang="en-US" dirty="0" smtClean="0"/>
          </a:p>
          <a:p>
            <a:pPr algn="r"/>
            <a:endParaRPr lang="en-US" dirty="0" smtClean="0"/>
          </a:p>
          <a:p>
            <a:pPr algn="r"/>
            <a:endParaRPr lang="en-US" dirty="0" smtClean="0"/>
          </a:p>
          <a:p>
            <a:pPr algn="r"/>
            <a:endParaRPr lang="en-US" dirty="0" smtClean="0"/>
          </a:p>
          <a:p>
            <a:pPr algn="r"/>
            <a:endParaRPr lang="en-US" dirty="0" smtClean="0"/>
          </a:p>
          <a:p>
            <a:pPr algn="r"/>
            <a:endParaRPr lang="en-US" dirty="0" smtClean="0"/>
          </a:p>
          <a:p>
            <a:pPr algn="r"/>
            <a:endParaRPr lang="en-US" dirty="0" smtClean="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ar-SA" sz="2800" dirty="0"/>
              <a:t>خانه لاری‌های یزد</a:t>
            </a:r>
            <a:endParaRPr lang="en-US" sz="2800" dirty="0"/>
          </a:p>
        </p:txBody>
      </p:sp>
      <p:sp>
        <p:nvSpPr>
          <p:cNvPr id="3" name="Content Placeholder 2"/>
          <p:cNvSpPr>
            <a:spLocks noGrp="1"/>
          </p:cNvSpPr>
          <p:nvPr>
            <p:ph idx="1"/>
          </p:nvPr>
        </p:nvSpPr>
        <p:spPr/>
        <p:txBody>
          <a:bodyPr/>
          <a:lstStyle/>
          <a:p>
            <a:pPr algn="r"/>
            <a:r>
              <a:rPr lang="ar-SA" dirty="0"/>
              <a:t>مالک آن حاج محمد ابراهیم لاری بود است، از این مکان سابقا به عنوان خانقاه نعمت اللهی استفاده می شده است. مساحت آن حدود 1700 متر و زیر بنائی معادل 1200 متر مربع را داراست</a:t>
            </a:r>
            <a:r>
              <a:rPr lang="ar-SA" dirty="0" smtClean="0"/>
              <a:t>خانه </a:t>
            </a:r>
            <a:r>
              <a:rPr lang="ar-SA" dirty="0"/>
              <a:t>لاریها و بادگیر آن مربوط به </a:t>
            </a:r>
            <a:r>
              <a:rPr lang="ar-SA" dirty="0" smtClean="0"/>
              <a:t>دوره </a:t>
            </a:r>
            <a:r>
              <a:rPr lang="ar-SA" dirty="0"/>
              <a:t>قاجار است </a:t>
            </a:r>
            <a:endParaRPr lang="en-US" dirty="0"/>
          </a:p>
        </p:txBody>
      </p:sp>
      <p:pic>
        <p:nvPicPr>
          <p:cNvPr id="4" name="Picture 3" descr="http://nasimesadegh.ir/documents/4342752/0/800px-%D8%A8%D8%A7%D8%AF%DA%AF%DB%8C%D8%B1_%D8%AE%D8%A7%D9%86%D9%87_%D9%84%D8%A7%D8%B1%DB%8C%D9%87%D8%A7.JPG?t=1427462496024"/>
          <p:cNvPicPr/>
          <p:nvPr/>
        </p:nvPicPr>
        <p:blipFill>
          <a:blip r:embed="rId2">
            <a:extLst>
              <a:ext uri="{28A0092B-C50C-407E-A947-70E740481C1C}">
                <a14:useLocalDpi xmlns="" xmlns:a14="http://schemas.microsoft.com/office/drawing/2010/main" val="0"/>
              </a:ext>
            </a:extLst>
          </a:blip>
          <a:srcRect/>
          <a:stretch>
            <a:fillRect/>
          </a:stretch>
        </p:blipFill>
        <p:spPr bwMode="auto">
          <a:xfrm>
            <a:off x="304800" y="3048000"/>
            <a:ext cx="6629400" cy="3444240"/>
          </a:xfrm>
          <a:prstGeom prst="rect">
            <a:avLst/>
          </a:prstGeom>
          <a:noFill/>
          <a:ln>
            <a:noFill/>
          </a:ln>
        </p:spPr>
      </p:pic>
    </p:spTree>
    <p:extLst>
      <p:ext uri="{BB962C8B-B14F-4D97-AF65-F5344CB8AC3E}">
        <p14:creationId xmlns="" xmlns:p14="http://schemas.microsoft.com/office/powerpoint/2010/main" val="269979369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7620000" cy="5867400"/>
          </a:xfrm>
        </p:spPr>
        <p:txBody>
          <a:bodyPr/>
          <a:lstStyle/>
          <a:p>
            <a:pPr algn="r"/>
            <a:r>
              <a:rPr lang="ar-SA" dirty="0"/>
              <a:t>یعنی خانه ای است با دو قسمت اندرونی و بیرونی- حیاط در مرکز و قسمتهای اعیان نشین به صورت چهار فصل در پیرامون حیاط که هر قست عملکرد ویژه خود را داشت و اندرونی به عنوا ماوا و مسکن محارم و بیرونی به اسکان و پذیرایی میهمانان اختصاص داشت.</a:t>
            </a:r>
            <a:endParaRPr lang="en-US" dirty="0"/>
          </a:p>
          <a:p>
            <a:pPr algn="r"/>
            <a:endParaRPr lang="en-US" dirty="0"/>
          </a:p>
        </p:txBody>
      </p:sp>
      <p:pic>
        <p:nvPicPr>
          <p:cNvPr id="4" name="Picture 3" descr="http://nasimesadegh.ir/documents/4342752/0/lariha.jpg?t=1427462495670"/>
          <p:cNvPicPr/>
          <p:nvPr/>
        </p:nvPicPr>
        <p:blipFill>
          <a:blip r:embed="rId2">
            <a:extLst>
              <a:ext uri="{28A0092B-C50C-407E-A947-70E740481C1C}">
                <a14:useLocalDpi xmlns="" xmlns:a14="http://schemas.microsoft.com/office/drawing/2010/main" val="0"/>
              </a:ext>
            </a:extLst>
          </a:blip>
          <a:srcRect/>
          <a:stretch>
            <a:fillRect/>
          </a:stretch>
        </p:blipFill>
        <p:spPr bwMode="auto">
          <a:xfrm>
            <a:off x="550652" y="2743200"/>
            <a:ext cx="7069347" cy="3505200"/>
          </a:xfrm>
          <a:prstGeom prst="rect">
            <a:avLst/>
          </a:prstGeom>
          <a:noFill/>
          <a:ln>
            <a:noFill/>
          </a:ln>
        </p:spPr>
      </p:pic>
    </p:spTree>
    <p:extLst>
      <p:ext uri="{BB962C8B-B14F-4D97-AF65-F5344CB8AC3E}">
        <p14:creationId xmlns="" xmlns:p14="http://schemas.microsoft.com/office/powerpoint/2010/main" val="99782691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38200"/>
            <a:ext cx="7620000" cy="5562600"/>
          </a:xfrm>
        </p:spPr>
        <p:txBody>
          <a:bodyPr/>
          <a:lstStyle/>
          <a:p>
            <a:pPr algn="r" rtl="1"/>
            <a:r>
              <a:rPr lang="ar-SA" dirty="0"/>
              <a:t>معمولا قسمت عمده بنا را اندرونی تشکیل می‌دهد: حیاط در مرکز و قسمت اعیان نشین به صورت چهار فصل در پیرامون حیاط شکل می‌گیرد</a:t>
            </a:r>
            <a:r>
              <a:rPr lang="ar-SA" dirty="0" smtClean="0"/>
              <a:t>.</a:t>
            </a:r>
            <a:endParaRPr lang="en-US" dirty="0" smtClean="0"/>
          </a:p>
          <a:p>
            <a:pPr algn="r" rtl="1"/>
            <a:endParaRPr lang="en-US" dirty="0"/>
          </a:p>
          <a:p>
            <a:pPr algn="r" rtl="1"/>
            <a:r>
              <a:rPr lang="ar-SA" dirty="0"/>
              <a:t>از قسمت شمالی به عنوان زمستانه و از قسمت جنوبی به عنوان تابستانه استفاده می‌شد</a:t>
            </a:r>
            <a:r>
              <a:rPr lang="ar-SA" dirty="0" smtClean="0"/>
              <a:t>.</a:t>
            </a:r>
            <a:endParaRPr lang="en-US" dirty="0" smtClean="0"/>
          </a:p>
          <a:p>
            <a:pPr algn="r" rtl="1"/>
            <a:endParaRPr lang="en-US" dirty="0" smtClean="0"/>
          </a:p>
          <a:p>
            <a:pPr algn="r" rtl="1"/>
            <a:endParaRPr lang="en-US" dirty="0"/>
          </a:p>
          <a:p>
            <a:pPr algn="r"/>
            <a:r>
              <a:rPr lang="ar-SA" dirty="0"/>
              <a:t>از ضلع شرقی  که شامل اتاق آئینه، مطبخ، سرداب و سایر فضاهاست به عنوان پائیزه و از ضلع غربی به عنوان بهار خواب استفاده می‌شد.</a:t>
            </a:r>
            <a:endParaRPr lang="en-US" dirty="0"/>
          </a:p>
          <a:p>
            <a:pPr algn="r"/>
            <a:endParaRPr lang="en-US" dirty="0"/>
          </a:p>
        </p:txBody>
      </p:sp>
    </p:spTree>
    <p:extLst>
      <p:ext uri="{BB962C8B-B14F-4D97-AF65-F5344CB8AC3E}">
        <p14:creationId xmlns="" xmlns:p14="http://schemas.microsoft.com/office/powerpoint/2010/main" val="396784928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http://nasimesadegh.ir/documents/4342752/0/PIC_0112.jpg?t=1427462495283"/>
          <p:cNvPicPr>
            <a:picLocks noGrp="1"/>
          </p:cNvPicPr>
          <p:nvPr>
            <p:ph idx="1"/>
          </p:nvPr>
        </p:nvPicPr>
        <p:blipFill>
          <a:blip r:embed="rId2">
            <a:extLst>
              <a:ext uri="{28A0092B-C50C-407E-A947-70E740481C1C}">
                <a14:useLocalDpi xmlns="" xmlns:a14="http://schemas.microsoft.com/office/drawing/2010/main" val="0"/>
              </a:ext>
            </a:extLst>
          </a:blip>
          <a:srcRect/>
          <a:stretch>
            <a:fillRect/>
          </a:stretch>
        </p:blipFill>
        <p:spPr bwMode="auto">
          <a:xfrm>
            <a:off x="152400" y="228600"/>
            <a:ext cx="5600700" cy="3276600"/>
          </a:xfrm>
          <a:prstGeom prst="rect">
            <a:avLst/>
          </a:prstGeom>
          <a:noFill/>
          <a:ln>
            <a:noFill/>
          </a:ln>
        </p:spPr>
      </p:pic>
      <p:pic>
        <p:nvPicPr>
          <p:cNvPr id="5" name="Picture 4" descr="http://nasimesadegh.ir/documents/4342752/0/800px-%D8%AA%D8%A7%D9%84%D8%A7%D8%B1_%D8%AE%D8%A7%D9%86%D9%87_%D9%84%D8%A7%D8%B1%DB%8C_%D9%87%D8%A7_%DB%8C%D8%B2%D8%AF.JPG?t=1427462495138"/>
          <p:cNvPicPr/>
          <p:nvPr/>
        </p:nvPicPr>
        <p:blipFill>
          <a:blip r:embed="rId3">
            <a:extLst>
              <a:ext uri="{28A0092B-C50C-407E-A947-70E740481C1C}">
                <a14:useLocalDpi xmlns="" xmlns:a14="http://schemas.microsoft.com/office/drawing/2010/main" val="0"/>
              </a:ext>
            </a:extLst>
          </a:blip>
          <a:srcRect/>
          <a:stretch>
            <a:fillRect/>
          </a:stretch>
        </p:blipFill>
        <p:spPr bwMode="auto">
          <a:xfrm>
            <a:off x="2362200" y="3712464"/>
            <a:ext cx="5943600" cy="2910840"/>
          </a:xfrm>
          <a:prstGeom prst="rect">
            <a:avLst/>
          </a:prstGeom>
          <a:noFill/>
          <a:ln>
            <a:noFill/>
          </a:ln>
        </p:spPr>
      </p:pic>
    </p:spTree>
    <p:extLst>
      <p:ext uri="{BB962C8B-B14F-4D97-AF65-F5344CB8AC3E}">
        <p14:creationId xmlns="" xmlns:p14="http://schemas.microsoft.com/office/powerpoint/2010/main" val="21217719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http://nasimesadegh.ir/documents/4342752/0/Larihas-house-yazd-1371302077.jpg?t=1427462495806"/>
          <p:cNvPicPr>
            <a:picLocks noGrp="1"/>
          </p:cNvPicPr>
          <p:nvPr>
            <p:ph idx="1"/>
          </p:nvPr>
        </p:nvPicPr>
        <p:blipFill>
          <a:blip r:embed="rId2">
            <a:extLst>
              <a:ext uri="{28A0092B-C50C-407E-A947-70E740481C1C}">
                <a14:useLocalDpi xmlns="" xmlns:a14="http://schemas.microsoft.com/office/drawing/2010/main" val="0"/>
              </a:ext>
            </a:extLst>
          </a:blip>
          <a:srcRect/>
          <a:stretch>
            <a:fillRect/>
          </a:stretch>
        </p:blipFill>
        <p:spPr bwMode="auto">
          <a:xfrm>
            <a:off x="228600" y="152400"/>
            <a:ext cx="5257800" cy="3215640"/>
          </a:xfrm>
          <a:prstGeom prst="rect">
            <a:avLst/>
          </a:prstGeom>
          <a:noFill/>
          <a:ln>
            <a:noFill/>
          </a:ln>
        </p:spPr>
      </p:pic>
      <p:pic>
        <p:nvPicPr>
          <p:cNvPr id="5" name="Picture 4" descr="http://nasimesadegh.ir/documents/4342752/0/906269.jpg?t=1427462494803"/>
          <p:cNvPicPr/>
          <p:nvPr/>
        </p:nvPicPr>
        <p:blipFill>
          <a:blip r:embed="rId3">
            <a:extLst>
              <a:ext uri="{28A0092B-C50C-407E-A947-70E740481C1C}">
                <a14:useLocalDpi xmlns="" xmlns:a14="http://schemas.microsoft.com/office/drawing/2010/main" val="0"/>
              </a:ext>
            </a:extLst>
          </a:blip>
          <a:srcRect/>
          <a:stretch>
            <a:fillRect/>
          </a:stretch>
        </p:blipFill>
        <p:spPr bwMode="auto">
          <a:xfrm>
            <a:off x="3124200" y="3505200"/>
            <a:ext cx="5029200" cy="3131820"/>
          </a:xfrm>
          <a:prstGeom prst="rect">
            <a:avLst/>
          </a:prstGeom>
          <a:noFill/>
          <a:ln>
            <a:noFill/>
          </a:ln>
        </p:spPr>
      </p:pic>
    </p:spTree>
    <p:extLst>
      <p:ext uri="{BB962C8B-B14F-4D97-AF65-F5344CB8AC3E}">
        <p14:creationId xmlns="" xmlns:p14="http://schemas.microsoft.com/office/powerpoint/2010/main" val="230218029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معماری حسن فتحی">
            <a:hlinkClick r:id="rId2"/>
          </p:cNvPr>
          <p:cNvPicPr>
            <a:picLocks noGrp="1"/>
          </p:cNvPicPr>
          <p:nvPr>
            <p:ph idx="1"/>
          </p:nvPr>
        </p:nvPicPr>
        <p:blipFill>
          <a:blip r:embed="rId3">
            <a:extLst>
              <a:ext uri="{28A0092B-C50C-407E-A947-70E740481C1C}">
                <a14:useLocalDpi xmlns="" xmlns:a14="http://schemas.microsoft.com/office/drawing/2010/main" val="0"/>
              </a:ext>
            </a:extLst>
          </a:blip>
          <a:srcRect/>
          <a:stretch>
            <a:fillRect/>
          </a:stretch>
        </p:blipFill>
        <p:spPr bwMode="auto">
          <a:xfrm>
            <a:off x="533400" y="2286000"/>
            <a:ext cx="6858000" cy="3810000"/>
          </a:xfrm>
          <a:prstGeom prst="rect">
            <a:avLst/>
          </a:prstGeom>
          <a:noFill/>
          <a:ln>
            <a:noFill/>
          </a:ln>
        </p:spPr>
      </p:pic>
      <p:sp>
        <p:nvSpPr>
          <p:cNvPr id="5" name="Rectangle 4"/>
          <p:cNvSpPr/>
          <p:nvPr/>
        </p:nvSpPr>
        <p:spPr>
          <a:xfrm>
            <a:off x="438912" y="1025759"/>
            <a:ext cx="7620000" cy="923330"/>
          </a:xfrm>
          <a:prstGeom prst="rect">
            <a:avLst/>
          </a:prstGeom>
        </p:spPr>
        <p:txBody>
          <a:bodyPr wrap="square">
            <a:spAutoFit/>
          </a:bodyPr>
          <a:lstStyle/>
          <a:p>
            <a:pPr algn="r"/>
            <a:r>
              <a:rPr lang="ar-SA" dirty="0" smtClean="0"/>
              <a:t>این پروژه انتقاد او به ساختمان سازی مدرن و سبک بین الملل بود. او مدعی بود که در شرایط حاضر هر روستایی به تنهایی می تواند بهترین معمار برای خانه و محیط خود باشد. او به عمق فهم و دانش ذاتی هر انسان نسبت به محیط زندگی خود معتقد بود</a:t>
            </a:r>
            <a:endParaRPr lang="en-US" dirty="0"/>
          </a:p>
        </p:txBody>
      </p:sp>
    </p:spTree>
    <p:extLst>
      <p:ext uri="{BB962C8B-B14F-4D97-AF65-F5344CB8AC3E}">
        <p14:creationId xmlns="" xmlns:p14="http://schemas.microsoft.com/office/powerpoint/2010/main" val="346046602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معماری برای فقرا">
            <a:hlinkClick r:id="rId2"/>
          </p:cNvPr>
          <p:cNvPicPr>
            <a:picLocks noGrp="1"/>
          </p:cNvPicPr>
          <p:nvPr>
            <p:ph idx="1"/>
          </p:nvPr>
        </p:nvPicPr>
        <p:blipFill>
          <a:blip r:embed="rId3">
            <a:extLst>
              <a:ext uri="{28A0092B-C50C-407E-A947-70E740481C1C}">
                <a14:useLocalDpi xmlns="" xmlns:a14="http://schemas.microsoft.com/office/drawing/2010/main" val="0"/>
              </a:ext>
            </a:extLst>
          </a:blip>
          <a:srcRect/>
          <a:stretch>
            <a:fillRect/>
          </a:stretch>
        </p:blipFill>
        <p:spPr bwMode="auto">
          <a:xfrm>
            <a:off x="533400" y="304800"/>
            <a:ext cx="5410200" cy="6553200"/>
          </a:xfrm>
          <a:prstGeom prst="rect">
            <a:avLst/>
          </a:prstGeom>
          <a:noFill/>
          <a:ln>
            <a:noFill/>
          </a:ln>
        </p:spPr>
      </p:pic>
    </p:spTree>
    <p:extLst>
      <p:ext uri="{BB962C8B-B14F-4D97-AF65-F5344CB8AC3E}">
        <p14:creationId xmlns="" xmlns:p14="http://schemas.microsoft.com/office/powerpoint/2010/main" val="139778376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14400"/>
            <a:ext cx="7620000" cy="5334000"/>
          </a:xfrm>
        </p:spPr>
        <p:txBody>
          <a:bodyPr/>
          <a:lstStyle/>
          <a:p>
            <a:pPr algn="r"/>
            <a:r>
              <a:rPr lang="ar-SA" dirty="0" smtClean="0"/>
              <a:t>معماران را به یاد معماریِ کوهپایه ای ِغرب، طاق های خانه های کویر و سقف شیب دارِِ خانه های  شمال می اندازد و اینچنین خیال معمار را به معماری زیبای روستایی متنوع ایران زمین می برد</a:t>
            </a:r>
            <a:r>
              <a:rPr lang="en-US" dirty="0" smtClean="0"/>
              <a:t>.</a:t>
            </a:r>
          </a:p>
          <a:p>
            <a:endParaRPr lang="fa-IR" dirty="0" smtClean="0"/>
          </a:p>
          <a:p>
            <a:endParaRPr lang="fa-IR" dirty="0" smtClean="0"/>
          </a:p>
          <a:p>
            <a:pPr algn="r"/>
            <a:r>
              <a:rPr lang="ar-SA" dirty="0" smtClean="0"/>
              <a:t>حسن فتحی از معماران بابت استفاده از وسایل و متریال های گرانقیمت انتقاد کرد، او به روستاییان کمک کرد که چگونه می توانند از وسایل در دسترس و بومی خود برای طراحی نیازهای خود بهره ببرند. او مردم را تشویق کرد تا برای بهتر شدن محیط زیست خود از صنایع دستی باستانی خود کمک بگیرند همچنین از خشت خام برای معماری خانه های روستایی استفاده کرد و از حیاط محصور بام طاقی شکل به طراحی خانه ها پرداخت.</a:t>
            </a:r>
            <a:endParaRPr lang="en-US" dirty="0" smtClean="0"/>
          </a:p>
          <a:p>
            <a:endParaRPr lang="en-US"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533400"/>
            <a:ext cx="7620000" cy="5257800"/>
          </a:xfrm>
        </p:spPr>
        <p:txBody>
          <a:bodyPr/>
          <a:lstStyle/>
          <a:p>
            <a:r>
              <a:rPr lang="ar-SA" dirty="0" smtClean="0"/>
              <a:t>از ویژگی های معماری حسن فتحی توجه به محیط ساخت مبتنی بر سازه های خاکی ست. توجه به محیط زیست بعد از مدتی تبدیل به ویژگی بارز کار او شد.</a:t>
            </a:r>
            <a:endParaRPr lang="en-US" dirty="0"/>
          </a:p>
        </p:txBody>
      </p:sp>
      <p:pic>
        <p:nvPicPr>
          <p:cNvPr id="4" name="Picture 3" descr="معماری حسن فتحی">
            <a:hlinkClick r:id="rId2"/>
          </p:cNvPr>
          <p:cNvPicPr/>
          <p:nvPr/>
        </p:nvPicPr>
        <p:blipFill>
          <a:blip r:embed="rId3">
            <a:extLst>
              <a:ext uri="{28A0092B-C50C-407E-A947-70E740481C1C}">
                <a14:useLocalDpi xmlns="" xmlns:a14="http://schemas.microsoft.com/office/drawing/2010/main" val="0"/>
              </a:ext>
            </a:extLst>
          </a:blip>
          <a:srcRect/>
          <a:stretch>
            <a:fillRect/>
          </a:stretch>
        </p:blipFill>
        <p:spPr bwMode="auto">
          <a:xfrm>
            <a:off x="838200" y="1676400"/>
            <a:ext cx="4267200" cy="4503420"/>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85800"/>
            <a:ext cx="7620000" cy="5715000"/>
          </a:xfrm>
        </p:spPr>
        <p:txBody>
          <a:bodyPr/>
          <a:lstStyle/>
          <a:p>
            <a:pPr algn="r"/>
            <a:r>
              <a:rPr lang="ar-SA" dirty="0" smtClean="0"/>
              <a:t>همینطور مصالح ساخت و ساز در خانه های روستایی چندی ست که با عدم توجه به اقلیم روستا از همان بتن یا اسکلت فلزی انتخاب می شود در صورتی که هر روستا با توجه به تاریخ و فرهنگ خود دارای پیشینه ای از ساخت و ساز است که می توان با طراحی اقلیمی برای همیشه فرم فرهنگ ساخت و ساز </a:t>
            </a:r>
            <a:r>
              <a:rPr lang="fa-IR" dirty="0" smtClean="0"/>
              <a:t> </a:t>
            </a:r>
            <a:r>
              <a:rPr lang="ar-SA" dirty="0" smtClean="0"/>
              <a:t>آن اقلیم را برای آیندگان پایدار نگه داشت</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76200"/>
            <a:ext cx="7620000" cy="6324600"/>
          </a:xfrm>
        </p:spPr>
        <p:txBody>
          <a:bodyPr>
            <a:normAutofit/>
          </a:bodyPr>
          <a:lstStyle/>
          <a:p>
            <a:pPr marL="114300" indent="0" algn="ctr">
              <a:buNone/>
            </a:pPr>
            <a:endParaRPr lang="fa-IR" sz="2400" dirty="0" smtClean="0"/>
          </a:p>
          <a:p>
            <a:pPr algn="r"/>
            <a:r>
              <a:rPr lang="fa-IR" sz="2400" dirty="0" smtClean="0">
                <a:solidFill>
                  <a:schemeClr val="tx2"/>
                </a:solidFill>
              </a:rPr>
              <a:t>معابر ارگانیک و سرپوشیده</a:t>
            </a:r>
          </a:p>
          <a:p>
            <a:pPr algn="r"/>
            <a:endParaRPr lang="en-US" sz="2400" dirty="0" smtClean="0"/>
          </a:p>
          <a:p>
            <a:pPr algn="r"/>
            <a:endParaRPr lang="fa-IR" sz="2400" dirty="0" smtClean="0"/>
          </a:p>
          <a:p>
            <a:pPr algn="r"/>
            <a:r>
              <a:rPr lang="fa-IR" sz="2000" dirty="0" smtClean="0"/>
              <a:t>کوچه های باریک و محصور باعث سهولت حرکت بین</a:t>
            </a:r>
          </a:p>
          <a:p>
            <a:pPr algn="r"/>
            <a:r>
              <a:rPr lang="fa-IR" sz="2000" dirty="0" smtClean="0"/>
              <a:t>بلوک های ساختمانی شده و دیوارهای بلند خانه هایی که کوچه ها را محصور کرده اند؛سایه اندازی کرده و افراد را در تابستان های گرم از گزندآفتاب محفوظ داشته است.</a:t>
            </a:r>
          </a:p>
          <a:p>
            <a:pPr algn="ctr"/>
            <a:endParaRPr lang="fa-IR" sz="2400" dirty="0" smtClean="0"/>
          </a:p>
          <a:p>
            <a:pPr algn="ctr"/>
            <a:endParaRPr lang="fa-IR" sz="2400" dirty="0" smtClean="0"/>
          </a:p>
          <a:p>
            <a:pPr algn="ctr"/>
            <a:endParaRPr lang="fa-IR" sz="2400" dirty="0" smtClean="0"/>
          </a:p>
          <a:p>
            <a:pPr algn="ctr"/>
            <a:endParaRPr lang="en-US" sz="2400"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685800"/>
            <a:ext cx="7696200" cy="5715000"/>
          </a:xfrm>
        </p:spPr>
        <p:txBody>
          <a:bodyPr/>
          <a:lstStyle/>
          <a:p>
            <a:pPr algn="r"/>
            <a:r>
              <a:rPr lang="ar-SA" dirty="0" smtClean="0"/>
              <a:t>بادگیرهایی که در خانه های سنتی کاشان دیده می شود در برج های بلند دنیا به عنوان سیستم تهویه استفاده می شود. بنابر گفته های بالا می توان نتیجه گرفت که ساخت و ساز معماری بومی امری لازم و واجب می نماید. مخصوصا برای معماری سنتی غنی روستایی- اقلیمی که خوشبختانه ایران از ان برخوردار است.</a:t>
            </a:r>
            <a:endParaRPr lang="en-US" dirty="0" smtClean="0"/>
          </a:p>
          <a:p>
            <a:pPr algn="r"/>
            <a:endParaRPr lang="en-US"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85800"/>
            <a:ext cx="7620000" cy="5715000"/>
          </a:xfrm>
        </p:spPr>
        <p:txBody>
          <a:bodyPr/>
          <a:lstStyle/>
          <a:p>
            <a:pPr algn="r">
              <a:buNone/>
            </a:pPr>
            <a:r>
              <a:rPr lang="fa-IR" dirty="0" smtClean="0">
                <a:solidFill>
                  <a:schemeClr val="tx2"/>
                </a:solidFill>
              </a:rPr>
              <a:t>استفاده از مصالح با ظرفیت حرارتی بالا </a:t>
            </a:r>
          </a:p>
          <a:p>
            <a:pPr algn="r"/>
            <a:endParaRPr lang="fa-IR" dirty="0" smtClean="0"/>
          </a:p>
          <a:p>
            <a:pPr algn="r"/>
            <a:r>
              <a:rPr lang="fa-IR" dirty="0" smtClean="0"/>
              <a:t>استفاده از گل و مشتقات آن با توجه به ظرفیت حرارتی بالا و روشنی رنگ آن</a:t>
            </a:r>
          </a:p>
          <a:p>
            <a:pPr algn="r"/>
            <a:r>
              <a:rPr lang="fa-IR" dirty="0" smtClean="0"/>
              <a:t>به تامین آسایش حرارتی ساکنان،کاهش استفاده از منابع انرژی تجدیدناپذیر جهت سرمایش ساختمان ها می شود.هم چنین به دلیل بوم آورد</a:t>
            </a:r>
          </a:p>
          <a:p>
            <a:pPr algn="r"/>
            <a:r>
              <a:rPr lang="fa-IR" dirty="0" smtClean="0"/>
              <a:t>بودن،گل مورد نیاز از خاک همان محل پس از گود برداری زمین به دست می </a:t>
            </a:r>
          </a:p>
          <a:p>
            <a:pPr algn="r"/>
            <a:r>
              <a:rPr lang="fa-IR" dirty="0" smtClean="0"/>
              <a:t> آید</a:t>
            </a: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04800"/>
            <a:ext cx="7620000" cy="6019800"/>
          </a:xfrm>
        </p:spPr>
        <p:txBody>
          <a:bodyPr>
            <a:normAutofit fontScale="47500" lnSpcReduction="20000"/>
          </a:bodyPr>
          <a:lstStyle/>
          <a:p>
            <a:pPr algn="r">
              <a:buNone/>
            </a:pPr>
            <a:r>
              <a:rPr lang="fa-IR" sz="5000" dirty="0" smtClean="0">
                <a:solidFill>
                  <a:schemeClr val="tx2"/>
                </a:solidFill>
              </a:rPr>
              <a:t> درونگرایی و حیاط مرکزی</a:t>
            </a:r>
          </a:p>
          <a:p>
            <a:pPr algn="r"/>
            <a:r>
              <a:rPr lang="fa-IR" sz="5000" dirty="0" smtClean="0"/>
              <a:t>حیاط ها به مانند گودالی هوای خنک شب را در خود ته نشین کرده و در</a:t>
            </a:r>
          </a:p>
          <a:p>
            <a:pPr algn="r"/>
            <a:r>
              <a:rPr lang="fa-IR" sz="5000" dirty="0" smtClean="0"/>
              <a:t>روز گرم مورد استفاده قرار می دهند.این حیاط ها علاوه بر خاصیت تنظیم کنندگی هوا،راه باد را سد می کنند،سایه پدید می آورند</a:t>
            </a:r>
          </a:p>
          <a:p>
            <a:pPr lvl="8" algn="r"/>
            <a:endParaRPr lang="fa-IR" sz="5000" dirty="0" smtClean="0"/>
          </a:p>
          <a:p>
            <a:pPr lvl="8" algn="r"/>
            <a:endParaRPr lang="fa-IR" sz="5000" dirty="0" smtClean="0"/>
          </a:p>
          <a:p>
            <a:pPr lvl="8" algn="r"/>
            <a:endParaRPr lang="fa-IR" sz="5000" dirty="0" smtClean="0"/>
          </a:p>
          <a:p>
            <a:pPr algn="r"/>
            <a:r>
              <a:rPr lang="fa-IR" sz="5000" dirty="0" smtClean="0">
                <a:solidFill>
                  <a:schemeClr val="tx2"/>
                </a:solidFill>
              </a:rPr>
              <a:t>استفاده هنرمندانه از آب و گیاه    </a:t>
            </a:r>
          </a:p>
          <a:p>
            <a:pPr algn="r"/>
            <a:r>
              <a:rPr lang="fa-IR" sz="5000" dirty="0" smtClean="0"/>
              <a:t>باعث تعدیل آب و هوا و</a:t>
            </a:r>
          </a:p>
          <a:p>
            <a:pPr algn="r"/>
            <a:r>
              <a:rPr lang="fa-IR" sz="5000" dirty="0" smtClean="0"/>
              <a:t>پایین آوردن درجه حرارت در اثر جذب تابش خورشید،به حداکثر رساندن رطوبت،سایه اندازی،کاستن از انعکاس گرما توسط زمین و ایجاد محیطی</a:t>
            </a:r>
          </a:p>
          <a:p>
            <a:pPr algn="r"/>
            <a:r>
              <a:rPr lang="fa-IR" sz="5000" dirty="0" smtClean="0"/>
              <a:t>قابل سکونت می گردد.</a:t>
            </a:r>
          </a:p>
          <a:p>
            <a:pPr algn="r"/>
            <a:endParaRPr lang="fa-IR" sz="5000" dirty="0" smtClean="0"/>
          </a:p>
          <a:p>
            <a:pPr algn="r"/>
            <a:endParaRPr lang="fa-IR" sz="6000" dirty="0" smtClean="0"/>
          </a:p>
          <a:p>
            <a:pPr algn="r"/>
            <a:r>
              <a:rPr lang="fa-IR" sz="6000" dirty="0" smtClean="0">
                <a:solidFill>
                  <a:schemeClr val="tx2"/>
                </a:solidFill>
              </a:rPr>
              <a:t>قنات</a:t>
            </a:r>
            <a:endParaRPr lang="en-US" sz="6000" dirty="0">
              <a:solidFill>
                <a:schemeClr val="tx2"/>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7620000" cy="5791200"/>
          </a:xfrm>
        </p:spPr>
        <p:txBody>
          <a:bodyPr>
            <a:normAutofit fontScale="92500" lnSpcReduction="10000"/>
          </a:bodyPr>
          <a:lstStyle/>
          <a:p>
            <a:pPr algn="r"/>
            <a:r>
              <a:rPr lang="fa-IR" sz="2400" dirty="0" smtClean="0">
                <a:solidFill>
                  <a:schemeClr val="tx2"/>
                </a:solidFill>
              </a:rPr>
              <a:t>تهویه طبیعی و شریان حیاتی آب</a:t>
            </a:r>
          </a:p>
          <a:p>
            <a:pPr algn="r"/>
            <a:endParaRPr lang="fa-IR" sz="2400" dirty="0" smtClean="0"/>
          </a:p>
          <a:p>
            <a:pPr algn="r"/>
            <a:r>
              <a:rPr lang="fa-IR" sz="2600" dirty="0" smtClean="0"/>
              <a:t>بادگیرها با انتقال جریان هوای مطبوع به داخل اتاق ها و راندن هوای گرم و آلوده به بیرون،فرآیند تهویه را انجام میدهند.شکل بادگیرها تابعی از جهت وزش باد بوده و معمولا دارای ارتفاع زیادی هستند.کار بادگیر در حقیقت مکش و هدایت باد مناسب به قسمت تابستان نشین خانه برای ایجاد کوران هوا و خنک کردن محیط و تهویه آن و نیز مکش هوای گرم و آلوده درون و هدایت آن به بیرون می باشد.</a:t>
            </a:r>
          </a:p>
          <a:p>
            <a:pPr algn="r"/>
            <a:endParaRPr lang="fa-IR" sz="2600" dirty="0" smtClean="0"/>
          </a:p>
          <a:p>
            <a:pPr algn="r"/>
            <a:endParaRPr lang="fa-IR" sz="2600" dirty="0" smtClean="0"/>
          </a:p>
          <a:p>
            <a:pPr algn="r"/>
            <a:r>
              <a:rPr lang="fa-IR" dirty="0" smtClean="0">
                <a:solidFill>
                  <a:schemeClr val="tx2"/>
                </a:solidFill>
              </a:rPr>
              <a:t>محله گرایی  </a:t>
            </a:r>
          </a:p>
          <a:p>
            <a:pPr algn="r"/>
            <a:r>
              <a:rPr lang="fa-IR" dirty="0" smtClean="0"/>
              <a:t>بنا بر وضعیت اجتماعی و اقتصادی ساکنان شکل می گرفته است.مرکز محله عناصر متفاوتی مانند</a:t>
            </a:r>
          </a:p>
          <a:p>
            <a:pPr algn="r"/>
            <a:r>
              <a:rPr lang="fa-IR" dirty="0" smtClean="0"/>
              <a:t>بازارچه،مسجد،میدان چه یا حسینیه،حمام،آب انبار و ...را در خود جای می داده و محل قرارگیری آن در مسیر یا تقاطع دو یا چند گذر اصلی بوده است                                                                             </a:t>
            </a:r>
          </a:p>
          <a:p>
            <a:pPr algn="r"/>
            <a:r>
              <a:rPr lang="fa-IR" dirty="0" smtClean="0"/>
              <a:t>     </a:t>
            </a:r>
          </a:p>
          <a:p>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extLst>
              <p:ext uri="{D42A27DB-BD31-4B8C-83A1-F6EECF244321}">
                <p14:modId xmlns="" xmlns:p14="http://schemas.microsoft.com/office/powerpoint/2010/main" val="3111241255"/>
              </p:ext>
            </p:extLst>
          </p:nvPr>
        </p:nvGraphicFramePr>
        <p:xfrm>
          <a:off x="381000" y="1752600"/>
          <a:ext cx="8077200" cy="3657602"/>
        </p:xfrm>
        <a:graphic>
          <a:graphicData uri="http://schemas.openxmlformats.org/drawingml/2006/table">
            <a:tbl>
              <a:tblPr firstRow="1" bandRow="1">
                <a:tableStyleId>{5C22544A-7EE6-4342-B048-85BDC9FD1C3A}</a:tableStyleId>
              </a:tblPr>
              <a:tblGrid>
                <a:gridCol w="5654040"/>
                <a:gridCol w="2423160"/>
              </a:tblGrid>
              <a:tr h="543798">
                <a:tc>
                  <a:txBody>
                    <a:bodyPr/>
                    <a:lstStyle/>
                    <a:p>
                      <a:pPr algn="r"/>
                      <a:r>
                        <a:rPr lang="fa-IR" sz="1800" b="1" kern="1200" baseline="0" dirty="0" smtClean="0">
                          <a:solidFill>
                            <a:schemeClr val="lt1"/>
                          </a:solidFill>
                          <a:latin typeface="+mn-lt"/>
                          <a:ea typeface="+mn-ea"/>
                          <a:cs typeface="+mn-cs"/>
                        </a:rPr>
                        <a:t>ایجاد بافت فشرده جهت کاهش تابش مستقیم خورشید       </a:t>
                      </a:r>
                      <a:endParaRPr lang="en-US" dirty="0"/>
                    </a:p>
                  </a:txBody>
                  <a:tcPr/>
                </a:tc>
                <a:tc>
                  <a:txBody>
                    <a:bodyPr/>
                    <a:lstStyle/>
                    <a:p>
                      <a:pPr algn="r"/>
                      <a:r>
                        <a:rPr lang="fa-IR" sz="1800" b="1" kern="1200" baseline="0" dirty="0" smtClean="0">
                          <a:solidFill>
                            <a:schemeClr val="lt1"/>
                          </a:solidFill>
                          <a:latin typeface="+mn-lt"/>
                          <a:ea typeface="+mn-ea"/>
                          <a:cs typeface="+mn-cs"/>
                        </a:rPr>
                        <a:t>فشردگی بافت         </a:t>
                      </a:r>
                      <a:endParaRPr lang="en-US" dirty="0"/>
                    </a:p>
                  </a:txBody>
                  <a:tcPr/>
                </a:tc>
              </a:tr>
              <a:tr h="543798">
                <a:tc>
                  <a:txBody>
                    <a:bodyPr/>
                    <a:lstStyle/>
                    <a:p>
                      <a:pPr algn="r"/>
                      <a:r>
                        <a:rPr lang="fa-IR" sz="1800" kern="1200" baseline="0" dirty="0" smtClean="0">
                          <a:solidFill>
                            <a:schemeClr val="dk1"/>
                          </a:solidFill>
                          <a:latin typeface="+mn-lt"/>
                          <a:ea typeface="+mn-ea"/>
                          <a:cs typeface="+mn-cs"/>
                        </a:rPr>
                        <a:t>استفاده از پوشش گیاهی در جهت جنوب و جنوب غربی برای مقابله با باد</a:t>
                      </a:r>
                      <a:endParaRPr lang="en-US" dirty="0"/>
                    </a:p>
                  </a:txBody>
                  <a:tcPr/>
                </a:tc>
                <a:tc>
                  <a:txBody>
                    <a:bodyPr/>
                    <a:lstStyle/>
                    <a:p>
                      <a:pPr algn="r"/>
                      <a:r>
                        <a:rPr lang="fa-IR" sz="1800" kern="1200" baseline="0" dirty="0" smtClean="0">
                          <a:solidFill>
                            <a:schemeClr val="dk1"/>
                          </a:solidFill>
                          <a:latin typeface="+mn-lt"/>
                          <a:ea typeface="+mn-ea"/>
                          <a:cs typeface="+mn-cs"/>
                        </a:rPr>
                        <a:t>استفاده از فضاهای سبز </a:t>
                      </a:r>
                      <a:endParaRPr lang="en-US" dirty="0"/>
                    </a:p>
                  </a:txBody>
                  <a:tcPr/>
                </a:tc>
              </a:tr>
              <a:tr h="543798">
                <a:tc>
                  <a:txBody>
                    <a:bodyPr/>
                    <a:lstStyle/>
                    <a:p>
                      <a:pPr algn="r"/>
                      <a:r>
                        <a:rPr lang="fa-IR" sz="1800" kern="1200" baseline="0" dirty="0" smtClean="0">
                          <a:solidFill>
                            <a:schemeClr val="dk1"/>
                          </a:solidFill>
                          <a:latin typeface="+mn-lt"/>
                          <a:ea typeface="+mn-ea"/>
                          <a:cs typeface="+mn-cs"/>
                        </a:rPr>
                        <a:t>منطبق بر شیب زمین و استفاده از ساباط و... در طراحی آن</a:t>
                      </a:r>
                      <a:endParaRPr lang="en-US" dirty="0"/>
                    </a:p>
                  </a:txBody>
                  <a:tcPr/>
                </a:tc>
                <a:tc>
                  <a:txBody>
                    <a:bodyPr/>
                    <a:lstStyle/>
                    <a:p>
                      <a:pPr algn="r"/>
                      <a:r>
                        <a:rPr lang="fa-IR" sz="1800" kern="1200" baseline="0" dirty="0" smtClean="0">
                          <a:solidFill>
                            <a:schemeClr val="dk1"/>
                          </a:solidFill>
                          <a:latin typeface="+mn-lt"/>
                          <a:ea typeface="+mn-ea"/>
                          <a:cs typeface="+mn-cs"/>
                        </a:rPr>
                        <a:t>شبکه راه ها          </a:t>
                      </a:r>
                      <a:endParaRPr lang="en-US" dirty="0"/>
                    </a:p>
                  </a:txBody>
                  <a:tcPr/>
                </a:tc>
              </a:tr>
              <a:tr h="543798">
                <a:tc>
                  <a:txBody>
                    <a:bodyPr/>
                    <a:lstStyle/>
                    <a:p>
                      <a:pPr algn="r"/>
                      <a:r>
                        <a:rPr lang="fa-IR" sz="1800" kern="1200" baseline="0" dirty="0" smtClean="0">
                          <a:solidFill>
                            <a:schemeClr val="dk1"/>
                          </a:solidFill>
                          <a:latin typeface="+mn-lt"/>
                          <a:ea typeface="+mn-ea"/>
                          <a:cs typeface="+mn-cs"/>
                        </a:rPr>
                        <a:t>ایجاد آسایش اقلیمی) سایه ( با استفاده از پوشش ساباط</a:t>
                      </a:r>
                      <a:endParaRPr lang="en-US" dirty="0"/>
                    </a:p>
                  </a:txBody>
                  <a:tcPr/>
                </a:tc>
                <a:tc>
                  <a:txBody>
                    <a:bodyPr/>
                    <a:lstStyle/>
                    <a:p>
                      <a:pPr algn="r"/>
                      <a:r>
                        <a:rPr lang="fa-IR" sz="1800" kern="1200" baseline="0" dirty="0" smtClean="0">
                          <a:solidFill>
                            <a:schemeClr val="dk1"/>
                          </a:solidFill>
                          <a:latin typeface="+mn-lt"/>
                          <a:ea typeface="+mn-ea"/>
                          <a:cs typeface="+mn-cs"/>
                        </a:rPr>
                        <a:t>ساباط</a:t>
                      </a:r>
                      <a:endParaRPr lang="en-US" dirty="0"/>
                    </a:p>
                  </a:txBody>
                  <a:tcPr/>
                </a:tc>
              </a:tr>
              <a:tr h="938612">
                <a:tc>
                  <a:txBody>
                    <a:bodyPr/>
                    <a:lstStyle/>
                    <a:p>
                      <a:pPr algn="r"/>
                      <a:r>
                        <a:rPr lang="fa-IR" sz="1800" kern="1200" baseline="0" dirty="0" smtClean="0">
                          <a:solidFill>
                            <a:schemeClr val="dk1"/>
                          </a:solidFill>
                          <a:latin typeface="+mn-lt"/>
                          <a:ea typeface="+mn-ea"/>
                          <a:cs typeface="+mn-cs"/>
                        </a:rPr>
                        <a:t>بهره گیری از مصالح ساختمانی همساز با اقلیم استفاده از مصالحی که عایق گرما و سرما باشند و نوسان دمایی زیاد نداشته باشند</a:t>
                      </a:r>
                      <a:endParaRPr lang="en-US" dirty="0"/>
                    </a:p>
                  </a:txBody>
                  <a:tcPr/>
                </a:tc>
                <a:tc>
                  <a:txBody>
                    <a:bodyPr/>
                    <a:lstStyle/>
                    <a:p>
                      <a:pPr algn="r"/>
                      <a:r>
                        <a:rPr lang="fa-IR" sz="1800" kern="1200" baseline="0" dirty="0" smtClean="0">
                          <a:solidFill>
                            <a:schemeClr val="dk1"/>
                          </a:solidFill>
                          <a:latin typeface="+mn-lt"/>
                          <a:ea typeface="+mn-ea"/>
                          <a:cs typeface="+mn-cs"/>
                        </a:rPr>
                        <a:t> بهره گیری از منابع و انرژی طبیعی</a:t>
                      </a:r>
                      <a:endParaRPr lang="en-US" dirty="0"/>
                    </a:p>
                  </a:txBody>
                  <a:tcPr/>
                </a:tc>
              </a:tr>
              <a:tr h="543798">
                <a:tc>
                  <a:txBody>
                    <a:bodyPr/>
                    <a:lstStyle/>
                    <a:p>
                      <a:pPr algn="r"/>
                      <a:r>
                        <a:rPr lang="fa-IR" sz="1800" kern="1200" baseline="0" dirty="0" smtClean="0">
                          <a:solidFill>
                            <a:schemeClr val="dk1"/>
                          </a:solidFill>
                          <a:latin typeface="+mn-lt"/>
                          <a:ea typeface="+mn-ea"/>
                          <a:cs typeface="+mn-cs"/>
                        </a:rPr>
                        <a:t>ایجاد باد شکن درجهت جنوب غربی.</a:t>
                      </a:r>
                      <a:endParaRPr lang="en-US" dirty="0"/>
                    </a:p>
                  </a:txBody>
                  <a:tcPr/>
                </a:tc>
                <a:tc>
                  <a:txBody>
                    <a:bodyPr/>
                    <a:lstStyle/>
                    <a:p>
                      <a:pPr algn="r"/>
                      <a:r>
                        <a:rPr lang="fa-IR" sz="1800" kern="1200" baseline="0" dirty="0" smtClean="0">
                          <a:solidFill>
                            <a:schemeClr val="dk1"/>
                          </a:solidFill>
                          <a:latin typeface="+mn-lt"/>
                          <a:ea typeface="+mn-ea"/>
                          <a:cs typeface="+mn-cs"/>
                        </a:rPr>
                        <a:t>بادگیر</a:t>
                      </a:r>
                      <a:endParaRPr lang="en-US" dirty="0"/>
                    </a:p>
                  </a:txBody>
                  <a:tcPr/>
                </a:tc>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descr="C:\Users\parsian pc\Desktop\Untitled.jpg"/>
          <p:cNvPicPr>
            <a:picLocks noGrp="1" noChangeAspect="1" noChangeArrowheads="1"/>
          </p:cNvPicPr>
          <p:nvPr>
            <p:ph idx="1"/>
          </p:nvPr>
        </p:nvPicPr>
        <p:blipFill>
          <a:blip r:embed="rId2"/>
          <a:srcRect/>
          <a:stretch>
            <a:fillRect/>
          </a:stretch>
        </p:blipFill>
        <p:spPr bwMode="auto">
          <a:xfrm>
            <a:off x="1295401" y="0"/>
            <a:ext cx="6110343" cy="6858000"/>
          </a:xfrm>
          <a:prstGeom prst="rect">
            <a:avLst/>
          </a:prstGeom>
          <a:noFill/>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djacency">
  <a:themeElements>
    <a:clrScheme name="Essential">
      <a:dk1>
        <a:srgbClr val="000000"/>
      </a:dk1>
      <a:lt1>
        <a:srgbClr val="FFFFFF"/>
      </a:lt1>
      <a:dk2>
        <a:srgbClr val="D1282E"/>
      </a:dk2>
      <a:lt2>
        <a:srgbClr val="C8C8B1"/>
      </a:lt2>
      <a:accent1>
        <a:srgbClr val="7A7A7A"/>
      </a:accent1>
      <a:accent2>
        <a:srgbClr val="F5C201"/>
      </a:accent2>
      <a:accent3>
        <a:srgbClr val="526DB0"/>
      </a:accent3>
      <a:accent4>
        <a:srgbClr val="989AAC"/>
      </a:accent4>
      <a:accent5>
        <a:srgbClr val="DC5924"/>
      </a:accent5>
      <a:accent6>
        <a:srgbClr val="B4B392"/>
      </a:accent6>
      <a:hlink>
        <a:srgbClr val="CC9900"/>
      </a:hlink>
      <a:folHlink>
        <a:srgbClr val="969696"/>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djacency">
      <a:fillStyleLst>
        <a:solidFill>
          <a:schemeClr val="phClr"/>
        </a:solidFill>
        <a:solidFill>
          <a:schemeClr val="phClr">
            <a:tint val="55000"/>
          </a:schemeClr>
        </a:solidFill>
        <a:solidFill>
          <a:schemeClr val="phClr"/>
        </a:soli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25400" algn="bl" rotWithShape="0">
              <a:srgbClr val="000000">
                <a:alpha val="60000"/>
              </a:srgbClr>
            </a:outerShdw>
          </a:effectLst>
        </a:effectStyle>
        <a:effectStyle>
          <a:effectLst/>
          <a:scene3d>
            <a:camera prst="orthographicFront">
              <a:rot lat="0" lon="0" rev="0"/>
            </a:camera>
            <a:lightRig rig="brightRoom" dir="tl">
              <a:rot lat="0" lon="0" rev="1800000"/>
            </a:lightRig>
          </a:scene3d>
          <a:sp3d contourW="10160" prstMaterial="dkEdge">
            <a:bevelT w="38100" h="50800" prst="angle"/>
            <a:contourClr>
              <a:schemeClr val="phClr">
                <a:shade val="40000"/>
                <a:satMod val="150000"/>
              </a:schemeClr>
            </a:contourClr>
          </a:sp3d>
        </a:effectStyle>
      </a:effectStyleLst>
      <a:bgFillStyleLst>
        <a:solidFill>
          <a:schemeClr val="phClr"/>
        </a:solidFill>
        <a:gradFill rotWithShape="1">
          <a:gsLst>
            <a:gs pos="0">
              <a:schemeClr val="phClr">
                <a:tint val="90000"/>
              </a:schemeClr>
            </a:gs>
            <a:gs pos="75000">
              <a:schemeClr val="phClr">
                <a:shade val="100000"/>
                <a:satMod val="115000"/>
              </a:schemeClr>
            </a:gs>
            <a:gs pos="100000">
              <a:schemeClr val="phClr">
                <a:shade val="70000"/>
                <a:satMod val="130000"/>
              </a:schemeClr>
            </a:gs>
          </a:gsLst>
          <a:path path="circle">
            <a:fillToRect l="20000" t="50000" r="100000" b="50000"/>
          </a:path>
        </a:gradFill>
        <a:blipFill rotWithShape="1">
          <a:blip xmlns:r="http://schemas.openxmlformats.org/officeDocument/2006/relationships" r:embed="rId1">
            <a:duotone>
              <a:schemeClr val="phClr">
                <a:tint val="97000"/>
              </a:schemeClr>
              <a:schemeClr val="phClr">
                <a:shade val="96000"/>
              </a:schemeClr>
            </a:duotone>
          </a:blip>
          <a:tile tx="0" ty="0" sx="32000" sy="32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Elemental</Template>
  <TotalTime>494</TotalTime>
  <Words>1436</Words>
  <Application>Microsoft Office PowerPoint</Application>
  <PresentationFormat>On-screen Show (4:3)</PresentationFormat>
  <Paragraphs>127</Paragraphs>
  <Slides>41</Slides>
  <Notes>0</Notes>
  <HiddenSlides>0</HiddenSlides>
  <MMClips>0</MMClips>
  <ScaleCrop>false</ScaleCrop>
  <HeadingPairs>
    <vt:vector size="4" baseType="variant">
      <vt:variant>
        <vt:lpstr>Theme</vt:lpstr>
      </vt:variant>
      <vt:variant>
        <vt:i4>1</vt:i4>
      </vt:variant>
      <vt:variant>
        <vt:lpstr>Slide Titles</vt:lpstr>
      </vt:variant>
      <vt:variant>
        <vt:i4>41</vt:i4>
      </vt:variant>
    </vt:vector>
  </HeadingPairs>
  <TitlesOfParts>
    <vt:vector size="42" baseType="lpstr">
      <vt:lpstr>Adjacency</vt:lpstr>
      <vt:lpstr>بررسی 3 ساختمان  مختلف در اقلیم گرم و خشک</vt:lpstr>
      <vt:lpstr>Slide 2</vt:lpstr>
      <vt:lpstr>می توان اصول حاکم بر اقلیم گرم وخشک ایران را جهت دستیابی به آسایش را  به شرح ذیل بررسی نمود </vt:lpstr>
      <vt:lpstr>Slide 4</vt:lpstr>
      <vt:lpstr>Slide 5</vt:lpstr>
      <vt:lpstr>Slide 6</vt:lpstr>
      <vt:lpstr>Slide 7</vt:lpstr>
      <vt:lpstr>Slide 8</vt:lpstr>
      <vt:lpstr>Slide 9</vt:lpstr>
      <vt:lpstr>Slide 10</vt:lpstr>
      <vt:lpstr>Slide 11</vt:lpstr>
      <vt:lpstr>خانه عباسیان، خانه محجبه نقاب دار </vt:lpstr>
      <vt:lpstr>Slide 13</vt:lpstr>
      <vt:lpstr>Slide 14</vt:lpstr>
      <vt:lpstr>Slide 15</vt:lpstr>
      <vt:lpstr>Slide 16</vt:lpstr>
      <vt:lpstr>Slide 17</vt:lpstr>
      <vt:lpstr>Slide 18</vt:lpstr>
      <vt:lpstr>Slide 19</vt:lpstr>
      <vt:lpstr>Slide 20</vt:lpstr>
      <vt:lpstr>Slide 21</vt:lpstr>
      <vt:lpstr>نواحی فلات مرکزی ایران، دارای آب و هوای گرم و خشک می باشد. میران بارندگی کم و اختلاف دمای شب و روز زیاد است</vt:lpstr>
      <vt:lpstr>Slide 23</vt:lpstr>
      <vt:lpstr>Slide 24</vt:lpstr>
      <vt:lpstr>Slide 25</vt:lpstr>
      <vt:lpstr>Slide 26</vt:lpstr>
      <vt:lpstr>Slide 27</vt:lpstr>
      <vt:lpstr>Slide 28</vt:lpstr>
      <vt:lpstr>Slide 29</vt:lpstr>
      <vt:lpstr>خانه لاری‌های یزد</vt:lpstr>
      <vt:lpstr>Slide 31</vt:lpstr>
      <vt:lpstr>Slide 32</vt:lpstr>
      <vt:lpstr>Slide 33</vt:lpstr>
      <vt:lpstr>Slide 34</vt:lpstr>
      <vt:lpstr>Slide 35</vt:lpstr>
      <vt:lpstr>Slide 36</vt:lpstr>
      <vt:lpstr>Slide 37</vt:lpstr>
      <vt:lpstr>Slide 38</vt:lpstr>
      <vt:lpstr>Slide 39</vt:lpstr>
      <vt:lpstr>Slide 40</vt:lpstr>
      <vt:lpstr>Slide 41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Rozita</dc:creator>
  <cp:lastModifiedBy>Hadish</cp:lastModifiedBy>
  <cp:revision>44</cp:revision>
  <dcterms:created xsi:type="dcterms:W3CDTF">2015-05-12T03:50:58Z</dcterms:created>
  <dcterms:modified xsi:type="dcterms:W3CDTF">2016-11-30T18:47:37Z</dcterms:modified>
</cp:coreProperties>
</file>